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media/image10.jpg" ContentType="image/png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5" r:id="rId11"/>
  </p:sldIdLst>
  <p:sldSz cx="9144000" cy="5715000" type="screen16x10"/>
  <p:notesSz cx="6858000" cy="9144000"/>
  <p:defaultTextStyle>
    <a:defPPr>
      <a:defRPr lang="en-GB"/>
    </a:defPPr>
    <a:lvl1pPr algn="l" defTabSz="449263" rtl="0" fontAlgn="base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Lucida Sans Unicode" charset="0"/>
        <a:cs typeface="Lucida Sans Unicode" charset="0"/>
      </a:defRPr>
    </a:lvl1pPr>
    <a:lvl2pPr marL="457200" algn="l" defTabSz="449263" rtl="0" fontAlgn="base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Lucida Sans Unicode" charset="0"/>
        <a:cs typeface="Lucida Sans Unicode" charset="0"/>
      </a:defRPr>
    </a:lvl2pPr>
    <a:lvl3pPr marL="914400" algn="l" defTabSz="449263" rtl="0" fontAlgn="base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Lucida Sans Unicode" charset="0"/>
        <a:cs typeface="Lucida Sans Unicode" charset="0"/>
      </a:defRPr>
    </a:lvl3pPr>
    <a:lvl4pPr marL="1371600" algn="l" defTabSz="449263" rtl="0" fontAlgn="base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Lucida Sans Unicode" charset="0"/>
        <a:cs typeface="Lucida Sans Unicode" charset="0"/>
      </a:defRPr>
    </a:lvl4pPr>
    <a:lvl5pPr marL="1828800" algn="l" defTabSz="449263" rtl="0" fontAlgn="base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Lucida Sans Unicode" charset="0"/>
        <a:cs typeface="Lucida Sans Unicode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Lucida Sans Unicode" charset="0"/>
        <a:cs typeface="Lucida Sans Unicode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Lucida Sans Unicode" charset="0"/>
        <a:cs typeface="Lucida Sans Unicode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Lucida Sans Unicode" charset="0"/>
        <a:cs typeface="Lucida Sans Unicode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Lucida Sans Unicode" charset="0"/>
        <a:cs typeface="Lucida Sans Unicode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84" y="-252"/>
      </p:cViewPr>
      <p:guideLst>
        <p:guide orient="horz" pos="180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>
              <a:ea typeface="+mn-ea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620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687388" y="685800"/>
            <a:ext cx="5481637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76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A1082CF-39CC-4A26-B5F3-3DBD1AF5BAA3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5931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ft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r>
              <a:rPr lang="en-GB" altLang="es-CL" sz="1200" smtClean="0">
                <a:solidFill>
                  <a:srgbClr val="000000"/>
                </a:solidFill>
              </a:rPr>
              <a:t>Jesús Domínguez D.</a:t>
            </a: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2ADCA7B0-C8F9-4D17-A830-96514D711F99}" type="slidenum">
              <a:rPr lang="en-GB" altLang="es-CL" sz="12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GB" altLang="es-CL" sz="1200" smtClean="0">
              <a:solidFill>
                <a:srgbClr val="000000"/>
              </a:solidFill>
            </a:endParaRPr>
          </a:p>
        </p:txBody>
      </p:sp>
      <p:sp>
        <p:nvSpPr>
          <p:cNvPr id="1331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endParaRPr lang="es-ES" altLang="es-CL"/>
          </a:p>
        </p:txBody>
      </p:sp>
      <p:sp>
        <p:nvSpPr>
          <p:cNvPr id="13317" name="Text Box 2"/>
          <p:cNvSpPr>
            <a:spLocks noGrp="1" noChangeArrowheads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s-CL" smtClean="0">
                <a:ea typeface="Lucida Sans Unicode" charset="0"/>
                <a:cs typeface="Lucida Sans Unicode" charset="0"/>
              </a:rPr>
              <a:t>1.- El cuadrado de un número natural.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s-CL" smtClean="0">
                <a:ea typeface="Lucida Sans Unicode" charset="0"/>
                <a:cs typeface="Lucida Sans Unicode" charset="0"/>
              </a:rPr>
              <a:t>2.- El cubo de un número natural.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s-CL" smtClean="0">
                <a:ea typeface="Lucida Sans Unicode" charset="0"/>
                <a:cs typeface="Lucida Sans Unicode" charset="0"/>
              </a:rPr>
              <a:t>3.- Potencia de un número natural.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s-CL" smtClean="0">
                <a:ea typeface="Lucida Sans Unicode" charset="0"/>
                <a:cs typeface="Lucida Sans Unicode" charset="0"/>
              </a:rPr>
              <a:t>4.- Las potencias de base 10.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s-CL" smtClean="0">
                <a:ea typeface="Lucida Sans Unicode" charset="0"/>
                <a:cs typeface="Lucida Sans Unicode" charset="0"/>
              </a:rPr>
              <a:t>5.- Descomposición de un número en potencias de base 10.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s-CL" smtClean="0">
                <a:ea typeface="Lucida Sans Unicode" charset="0"/>
                <a:cs typeface="Lucida Sans Unicode" charset="0"/>
              </a:rPr>
              <a:t>6.- La raíz cuadrada.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es-CL" smtClean="0">
                <a:ea typeface="Lucida Sans Unicode" charset="0"/>
                <a:cs typeface="Lucida Sans Unicode" charset="0"/>
              </a:rPr>
              <a:t>7.- La raíz cuadrada aproximada.</a:t>
            </a:r>
          </a:p>
          <a:p>
            <a:pPr eaLnBrk="1" hangingPunct="1">
              <a:spcBef>
                <a:spcPts val="4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es-CL" smtClean="0">
              <a:ea typeface="Lucida Sans Unicode" charset="0"/>
              <a:cs typeface="Lucida Sans Unicode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ft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r>
              <a:rPr lang="en-GB" altLang="es-CL" sz="1200" smtClean="0">
                <a:solidFill>
                  <a:srgbClr val="000000"/>
                </a:solidFill>
              </a:rPr>
              <a:t>Jesús Domínguez D.</a:t>
            </a:r>
          </a:p>
        </p:txBody>
      </p:sp>
      <p:sp>
        <p:nvSpPr>
          <p:cNvPr id="1433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1D0101E6-7EEC-4D99-BADB-FCD8937D6FFB}" type="slidenum">
              <a:rPr lang="en-GB" altLang="es-CL" sz="1200" smtClean="0">
                <a:solidFill>
                  <a:srgbClr val="000000"/>
                </a:solidFill>
              </a:rPr>
              <a:pPr eaLnBrk="1" hangingPunct="1"/>
              <a:t>2</a:t>
            </a:fld>
            <a:endParaRPr lang="en-GB" altLang="es-CL" sz="1200" smtClean="0">
              <a:solidFill>
                <a:srgbClr val="000000"/>
              </a:solidFill>
            </a:endParaRPr>
          </a:p>
        </p:txBody>
      </p:sp>
      <p:sp>
        <p:nvSpPr>
          <p:cNvPr id="1434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1434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C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ft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r>
              <a:rPr lang="en-GB" altLang="es-CL" sz="1200" smtClean="0">
                <a:solidFill>
                  <a:srgbClr val="000000"/>
                </a:solidFill>
              </a:rPr>
              <a:t>Jesús Domínguez D.</a:t>
            </a:r>
          </a:p>
        </p:txBody>
      </p:sp>
      <p:sp>
        <p:nvSpPr>
          <p:cNvPr id="1536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5B6B76E8-0AC2-4F5A-BDD1-898F951750A5}" type="slidenum">
              <a:rPr lang="en-GB" altLang="es-CL" sz="1200" smtClean="0">
                <a:solidFill>
                  <a:srgbClr val="000000"/>
                </a:solidFill>
              </a:rPr>
              <a:pPr eaLnBrk="1" hangingPunct="1"/>
              <a:t>3</a:t>
            </a:fld>
            <a:endParaRPr lang="en-GB" altLang="es-CL" sz="1200" smtClean="0">
              <a:solidFill>
                <a:srgbClr val="000000"/>
              </a:solidFill>
            </a:endParaRPr>
          </a:p>
        </p:txBody>
      </p:sp>
      <p:sp>
        <p:nvSpPr>
          <p:cNvPr id="1536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1536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C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ft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r>
              <a:rPr lang="en-GB" altLang="es-CL" sz="1200" smtClean="0">
                <a:solidFill>
                  <a:srgbClr val="000000"/>
                </a:solidFill>
              </a:rPr>
              <a:t>Jesús Domínguez D.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DB11D4E4-AFA6-4529-B4CA-C68AFFAFFC7C}" type="slidenum">
              <a:rPr lang="en-GB" altLang="es-CL" sz="1200" smtClean="0">
                <a:solidFill>
                  <a:srgbClr val="000000"/>
                </a:solidFill>
              </a:rPr>
              <a:pPr eaLnBrk="1" hangingPunct="1"/>
              <a:t>4</a:t>
            </a:fld>
            <a:endParaRPr lang="en-GB" altLang="es-CL" sz="1200" smtClean="0">
              <a:solidFill>
                <a:srgbClr val="000000"/>
              </a:solidFill>
            </a:endParaRPr>
          </a:p>
        </p:txBody>
      </p:sp>
      <p:sp>
        <p:nvSpPr>
          <p:cNvPr id="1638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1638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C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ft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r>
              <a:rPr lang="en-GB" altLang="es-CL" sz="1200" smtClean="0">
                <a:solidFill>
                  <a:srgbClr val="000000"/>
                </a:solidFill>
              </a:rPr>
              <a:t>Jesús Domínguez D.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1442E7B7-ADFE-4357-AEBA-088DCAE9132E}" type="slidenum">
              <a:rPr lang="en-GB" altLang="es-CL" sz="1200" smtClean="0">
                <a:solidFill>
                  <a:srgbClr val="000000"/>
                </a:solidFill>
              </a:rPr>
              <a:pPr eaLnBrk="1" hangingPunct="1"/>
              <a:t>5</a:t>
            </a:fld>
            <a:endParaRPr lang="en-GB" altLang="es-CL" sz="1200" smtClean="0">
              <a:solidFill>
                <a:srgbClr val="000000"/>
              </a:solidFill>
            </a:endParaRPr>
          </a:p>
        </p:txBody>
      </p:sp>
      <p:sp>
        <p:nvSpPr>
          <p:cNvPr id="1741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1741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C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ft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r>
              <a:rPr lang="en-GB" altLang="es-CL" sz="1200" smtClean="0">
                <a:solidFill>
                  <a:srgbClr val="000000"/>
                </a:solidFill>
              </a:rPr>
              <a:t>Jesús Domínguez D.</a:t>
            </a: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C479DA30-ECB1-47E7-9063-A6EA437AC008}" type="slidenum">
              <a:rPr lang="en-GB" altLang="es-CL" sz="1200" smtClean="0">
                <a:solidFill>
                  <a:srgbClr val="000000"/>
                </a:solidFill>
              </a:rPr>
              <a:pPr eaLnBrk="1" hangingPunct="1"/>
              <a:t>6</a:t>
            </a:fld>
            <a:endParaRPr lang="en-GB" altLang="es-CL" sz="1200" smtClean="0">
              <a:solidFill>
                <a:srgbClr val="000000"/>
              </a:solidFill>
            </a:endParaRPr>
          </a:p>
        </p:txBody>
      </p:sp>
      <p:sp>
        <p:nvSpPr>
          <p:cNvPr id="1843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1843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C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6"/>
          <p:cNvSpPr>
            <a:spLocks noGrp="1" noChangeArrowheads="1"/>
          </p:cNvSpPr>
          <p:nvPr>
            <p:ph type="ft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r>
              <a:rPr lang="en-GB" altLang="es-CL" sz="1200" smtClean="0">
                <a:solidFill>
                  <a:srgbClr val="000000"/>
                </a:solidFill>
              </a:rPr>
              <a:t>Jesús Domínguez D.</a:t>
            </a:r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F55BD69A-0299-4790-964A-5EBF18FAF56F}" type="slidenum">
              <a:rPr lang="en-GB" altLang="es-CL" sz="1200" smtClean="0">
                <a:solidFill>
                  <a:srgbClr val="000000"/>
                </a:solidFill>
              </a:rPr>
              <a:pPr eaLnBrk="1" hangingPunct="1"/>
              <a:t>7</a:t>
            </a:fld>
            <a:endParaRPr lang="en-GB" altLang="es-CL" sz="1200" smtClean="0">
              <a:solidFill>
                <a:srgbClr val="000000"/>
              </a:solidFill>
            </a:endParaRPr>
          </a:p>
        </p:txBody>
      </p:sp>
      <p:sp>
        <p:nvSpPr>
          <p:cNvPr id="1946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1946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C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ft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r>
              <a:rPr lang="en-GB" altLang="es-CL" sz="1200" smtClean="0">
                <a:solidFill>
                  <a:srgbClr val="000000"/>
                </a:solidFill>
              </a:rPr>
              <a:t>Jesús Domínguez D.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E8B572BB-C8C3-4F16-A763-A6956B35DAF0}" type="slidenum">
              <a:rPr lang="en-GB" altLang="es-CL" sz="1200" smtClean="0">
                <a:solidFill>
                  <a:srgbClr val="000000"/>
                </a:solidFill>
              </a:rPr>
              <a:pPr eaLnBrk="1" hangingPunct="1"/>
              <a:t>8</a:t>
            </a:fld>
            <a:endParaRPr lang="en-GB" altLang="es-CL" sz="1200" smtClean="0">
              <a:solidFill>
                <a:srgbClr val="000000"/>
              </a:solidFill>
            </a:endParaRPr>
          </a:p>
        </p:txBody>
      </p:sp>
      <p:sp>
        <p:nvSpPr>
          <p:cNvPr id="2048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2048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C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ft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r>
              <a:rPr lang="en-GB" altLang="es-CL" sz="1200" smtClean="0">
                <a:solidFill>
                  <a:srgbClr val="000000"/>
                </a:solidFill>
              </a:rPr>
              <a:t>Jesús Domínguez D.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BD464BA6-5870-40E9-B9C0-B62C8F863F1A}" type="slidenum">
              <a:rPr lang="en-GB" altLang="es-CL" sz="1200" smtClean="0">
                <a:solidFill>
                  <a:srgbClr val="000000"/>
                </a:solidFill>
              </a:rPr>
              <a:pPr eaLnBrk="1" hangingPunct="1"/>
              <a:t>10</a:t>
            </a:fld>
            <a:endParaRPr lang="en-GB" altLang="es-CL" sz="1200" smtClean="0">
              <a:solidFill>
                <a:srgbClr val="000000"/>
              </a:solidFill>
            </a:endParaRPr>
          </a:p>
        </p:txBody>
      </p:sp>
      <p:sp>
        <p:nvSpPr>
          <p:cNvPr id="2253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2253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 altLang="es-C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CB6D3-C0A9-4012-8A14-284FB25520D3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7534C-1C38-4127-95D6-A9FDCBB9F73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528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96CBF-97D9-46B6-A79B-D6C215164FE4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11DA1-5899-4AF9-BC8A-B05693E5E17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480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1" y="386292"/>
            <a:ext cx="1941513" cy="47929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386292"/>
            <a:ext cx="5676900" cy="479292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58550-3899-4CC6-8650-DEC1B808D15B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EFFB3-0269-46F4-8D0A-E3DFFDD8CCE9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856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BCA69-30CF-4E66-B058-940C1403B169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0ED58-4756-47F3-BF9B-2D8AADC6D45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79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A6D43-37F5-4BAA-A0A1-DA2314C0F5B0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B5035-19C1-4D12-B2BD-2206C2D4AFA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688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1" y="1651001"/>
            <a:ext cx="3808413" cy="35282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6613" y="1651001"/>
            <a:ext cx="3810000" cy="35282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7D295A-71EA-4256-8ECD-EDAC80626C4E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DB41E-CF4B-43A5-AC2D-3D0BC7D2E3DE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12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32234-0E8A-4DC4-9B51-4E87F93EF6F4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CAEAB-BE25-433D-BF89-0B8E01EE51AD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8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5A61B-B0CF-4EE9-828D-EA7BFC5FF455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4116B-1A3D-4EA7-B1C4-9F58E02F5B7E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63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9A0D7-E3DA-4193-8CEC-2ABD8FDDE517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7AD6B-42BF-4C3F-86A7-15DCAA6E3F8C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918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AA2B7-4FE8-4E26-8533-22ED24CCB675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00E39-6EDA-4D69-B9F8-983457CD55F2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86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E3933-E108-4DF6-853A-1D914B829FDF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7CFC0-1143-461F-B279-D0F9C6687FEC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76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1" y="386292"/>
            <a:ext cx="7770813" cy="1194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CL" smtClean="0"/>
              <a:t>Pulse para editar el formato del texto de título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1" y="1651001"/>
            <a:ext cx="7770813" cy="3528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CL" smtClean="0"/>
              <a:t>Pulse para editar los formatos del texto del esquema</a:t>
            </a:r>
          </a:p>
          <a:p>
            <a:pPr lvl="1"/>
            <a:r>
              <a:rPr lang="en-GB" altLang="es-CL" smtClean="0"/>
              <a:t>Segundo nivel del esquema</a:t>
            </a:r>
          </a:p>
          <a:p>
            <a:pPr lvl="2"/>
            <a:r>
              <a:rPr lang="en-GB" altLang="es-CL" smtClean="0"/>
              <a:t>Tercer nivel del esquema</a:t>
            </a:r>
          </a:p>
          <a:p>
            <a:pPr lvl="3"/>
            <a:r>
              <a:rPr lang="en-GB" altLang="es-CL" smtClean="0"/>
              <a:t>Cuarto nivel del esquema</a:t>
            </a:r>
          </a:p>
          <a:p>
            <a:pPr lvl="4"/>
            <a:r>
              <a:rPr lang="en-GB" altLang="es-CL" smtClean="0"/>
              <a:t>Quinto nivel del esquema</a:t>
            </a:r>
          </a:p>
          <a:p>
            <a:pPr lvl="4"/>
            <a:r>
              <a:rPr lang="en-GB" altLang="es-CL" smtClean="0"/>
              <a:t>Sexto nivel del esquema</a:t>
            </a:r>
          </a:p>
          <a:p>
            <a:pPr lvl="4"/>
            <a:r>
              <a:rPr lang="en-GB" altLang="es-CL" smtClean="0"/>
              <a:t>Séptimo nivel del esquema</a:t>
            </a:r>
          </a:p>
          <a:p>
            <a:pPr lvl="4"/>
            <a:r>
              <a:rPr lang="en-GB" altLang="es-CL" smtClean="0"/>
              <a:t>Octavo nivel del esquema</a:t>
            </a:r>
          </a:p>
          <a:p>
            <a:pPr lvl="4"/>
            <a:r>
              <a:rPr lang="en-GB" altLang="es-CL" smtClean="0"/>
              <a:t>Noveno nivel del esquema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1" y="5207000"/>
            <a:ext cx="1903413" cy="3796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9D1A8DF-DC21-46BF-8708-6B5DF90CC096}" type="datetime1">
              <a:rPr lang="es-ES"/>
              <a:pPr>
                <a:defRPr/>
              </a:pPr>
              <a:t>07/09/2015</a:t>
            </a:fld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1" y="5207000"/>
            <a:ext cx="2894013" cy="3796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r>
              <a:rPr lang="en-GB"/>
              <a:t>Jesús Domínguez D.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1" y="5207000"/>
            <a:ext cx="1903413" cy="3796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0DC9C90-45AC-4056-B433-0CCF7A4A6D8B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Lucida Sans Unicode" charset="0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ea typeface="Lucida Sans Unicode" charset="0"/>
          <a:cs typeface="Lucida Sans Unicode" charset="0"/>
        </a:defRPr>
      </a:lvl5pPr>
      <a:lvl6pPr marL="457200" algn="ctr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6pPr>
      <a:lvl7pPr marL="914400" algn="ctr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7pPr>
      <a:lvl8pPr marL="1371600" algn="ctr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8pPr>
      <a:lvl9pPr marL="1828800" algn="ctr" defTabSz="449263" rtl="0" fontAlgn="base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Times New Roman" pitchFamily="16" charset="0"/>
          <a:cs typeface="Lucida Sans Unicode" charset="0"/>
        </a:defRPr>
      </a:lvl9pPr>
    </p:titleStyle>
    <p:bodyStyle>
      <a:lvl1pPr marL="341313" indent="-341313" algn="l" defTabSz="449263" rtl="0" eaLnBrk="0" fontAlgn="base" hangingPunct="0">
        <a:lnSpc>
          <a:spcPct val="95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000000"/>
          </a:solidFill>
          <a:latin typeface="+mn-lt"/>
          <a:ea typeface="Lucida Sans Unicode" charset="0"/>
          <a:cs typeface="+mn-cs"/>
        </a:defRPr>
      </a:lvl1pPr>
      <a:lvl2pPr marL="741363" indent="-284163" algn="l" defTabSz="449263" rtl="0" eaLnBrk="0" fontAlgn="base" hangingPunct="0">
        <a:lnSpc>
          <a:spcPct val="95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ea typeface="Lucida Sans Unicode" charset="0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Lucida Sans Unicode" charset="0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Lucida Sans Unicode" charset="0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Lucida Sans Unicode" charset="0"/>
          <a:cs typeface="+mn-cs"/>
        </a:defRPr>
      </a:lvl5pPr>
      <a:lvl6pPr marL="2514600" indent="-228600" algn="l" defTabSz="449263" rtl="0" fontAlgn="base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fontAlgn="base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fontAlgn="base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fontAlgn="base">
        <a:lnSpc>
          <a:spcPct val="95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../../ESCUELA/ESCUELA%202015/PLANIFICACIONES%202015/material%20multimedia/Calcular%20Ra&#237;z%20Cuadrada%20(1080p).mp4" TargetMode="Externa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4" Type="http://schemas.openxmlformats.org/officeDocument/2006/relationships/hyperlink" Target="Calcular%20Ra&#237;z%20Cuadrada%20(1080p)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096473CE-ABBA-4136-8653-109265CF5E40}" type="slidenum">
              <a:rPr lang="en-GB" altLang="es-CL" sz="140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GB" altLang="es-CL" sz="1400" smtClean="0">
              <a:solidFill>
                <a:srgbClr val="000000"/>
              </a:solidFill>
            </a:endParaRPr>
          </a:p>
        </p:txBody>
      </p:sp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304800" y="697260"/>
            <a:ext cx="8515672" cy="1082063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57240">
            <a:solidFill>
              <a:srgbClr val="CCCCFF"/>
            </a:solidFill>
            <a:miter lim="800000"/>
            <a:headEnd/>
            <a:tailEnd/>
          </a:ln>
          <a:effectLst>
            <a:outerShdw dist="107933" dir="18900000" algn="ctr" rotWithShape="0">
              <a:srgbClr val="808080"/>
            </a:outerShdw>
          </a:effectLst>
        </p:spPr>
        <p:txBody>
          <a:bodyPr lIns="90000" tIns="46800" rIns="90000" bIns="46800"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400" dirty="0" smtClean="0">
                <a:solidFill>
                  <a:srgbClr val="000000"/>
                </a:solidFill>
                <a:ea typeface="+mn-ea"/>
              </a:rPr>
              <a:t>POTENCIAS </a:t>
            </a:r>
            <a:r>
              <a:rPr lang="en-GB" sz="4400" dirty="0">
                <a:solidFill>
                  <a:srgbClr val="000000"/>
                </a:solidFill>
                <a:ea typeface="+mn-ea"/>
              </a:rPr>
              <a:t>Y RAÍCES</a:t>
            </a: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914400" y="2413000"/>
            <a:ext cx="7315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endParaRPr lang="es-ES" altLang="es-CL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04800" y="1968500"/>
            <a:ext cx="8515672" cy="3481288"/>
          </a:xfrm>
          <a:prstGeom prst="rect">
            <a:avLst/>
          </a:prstGeom>
          <a:blipFill dpi="0" rotWithShape="0">
            <a:blip r:embed="rId4"/>
            <a:srcRect/>
            <a:tile tx="0" ty="0" sx="100000" sy="100000" flip="none" algn="tl"/>
          </a:blip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es-CL" dirty="0">
                <a:solidFill>
                  <a:srgbClr val="000000"/>
                </a:solidFill>
              </a:rPr>
              <a:t>1.- El </a:t>
            </a:r>
            <a:r>
              <a:rPr lang="en-GB" altLang="es-CL" dirty="0" err="1">
                <a:solidFill>
                  <a:srgbClr val="000000"/>
                </a:solidFill>
              </a:rPr>
              <a:t>cuadrado</a:t>
            </a:r>
            <a:r>
              <a:rPr lang="en-GB" altLang="es-CL" dirty="0">
                <a:solidFill>
                  <a:srgbClr val="000000"/>
                </a:solidFill>
              </a:rPr>
              <a:t> de un </a:t>
            </a:r>
            <a:r>
              <a:rPr lang="en-GB" altLang="es-CL" dirty="0" err="1">
                <a:solidFill>
                  <a:srgbClr val="000000"/>
                </a:solidFill>
              </a:rPr>
              <a:t>número</a:t>
            </a:r>
            <a:r>
              <a:rPr lang="en-GB" altLang="es-CL" dirty="0">
                <a:solidFill>
                  <a:srgbClr val="000000"/>
                </a:solidFill>
              </a:rPr>
              <a:t> natural                                          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dirty="0">
                <a:solidFill>
                  <a:srgbClr val="000000"/>
                </a:solidFill>
              </a:rPr>
              <a:t>2.- El </a:t>
            </a:r>
            <a:r>
              <a:rPr lang="en-GB" altLang="es-CL" dirty="0" err="1">
                <a:solidFill>
                  <a:srgbClr val="000000"/>
                </a:solidFill>
              </a:rPr>
              <a:t>cubo</a:t>
            </a:r>
            <a:r>
              <a:rPr lang="en-GB" altLang="es-CL" dirty="0">
                <a:solidFill>
                  <a:srgbClr val="000000"/>
                </a:solidFill>
              </a:rPr>
              <a:t> de un </a:t>
            </a:r>
            <a:r>
              <a:rPr lang="en-GB" altLang="es-CL" dirty="0" err="1">
                <a:solidFill>
                  <a:srgbClr val="000000"/>
                </a:solidFill>
              </a:rPr>
              <a:t>número</a:t>
            </a:r>
            <a:r>
              <a:rPr lang="en-GB" altLang="es-CL" dirty="0">
                <a:solidFill>
                  <a:srgbClr val="000000"/>
                </a:solidFill>
              </a:rPr>
              <a:t> natural                                           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dirty="0">
                <a:solidFill>
                  <a:srgbClr val="000000"/>
                </a:solidFill>
              </a:rPr>
              <a:t>3.- </a:t>
            </a:r>
            <a:r>
              <a:rPr lang="en-GB" altLang="es-CL" dirty="0" err="1">
                <a:solidFill>
                  <a:srgbClr val="000000"/>
                </a:solidFill>
              </a:rPr>
              <a:t>Potencia</a:t>
            </a:r>
            <a:r>
              <a:rPr lang="en-GB" altLang="es-CL" dirty="0">
                <a:solidFill>
                  <a:srgbClr val="000000"/>
                </a:solidFill>
              </a:rPr>
              <a:t> de un </a:t>
            </a:r>
            <a:r>
              <a:rPr lang="en-GB" altLang="es-CL" dirty="0" err="1">
                <a:solidFill>
                  <a:srgbClr val="000000"/>
                </a:solidFill>
              </a:rPr>
              <a:t>número</a:t>
            </a:r>
            <a:r>
              <a:rPr lang="en-GB" altLang="es-CL" dirty="0">
                <a:solidFill>
                  <a:srgbClr val="000000"/>
                </a:solidFill>
              </a:rPr>
              <a:t> natural                                    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dirty="0">
                <a:solidFill>
                  <a:srgbClr val="000000"/>
                </a:solidFill>
              </a:rPr>
              <a:t>4.- Las </a:t>
            </a:r>
            <a:r>
              <a:rPr lang="en-GB" altLang="es-CL" dirty="0" err="1">
                <a:solidFill>
                  <a:srgbClr val="000000"/>
                </a:solidFill>
              </a:rPr>
              <a:t>potencias</a:t>
            </a:r>
            <a:r>
              <a:rPr lang="en-GB" altLang="es-CL" dirty="0">
                <a:solidFill>
                  <a:srgbClr val="000000"/>
                </a:solidFill>
              </a:rPr>
              <a:t> de base 10                                        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dirty="0">
                <a:solidFill>
                  <a:srgbClr val="000000"/>
                </a:solidFill>
              </a:rPr>
              <a:t>5.- </a:t>
            </a:r>
            <a:r>
              <a:rPr lang="en-GB" altLang="es-CL" dirty="0" err="1">
                <a:solidFill>
                  <a:srgbClr val="000000"/>
                </a:solidFill>
              </a:rPr>
              <a:t>Descomposición</a:t>
            </a:r>
            <a:r>
              <a:rPr lang="en-GB" altLang="es-CL" dirty="0">
                <a:solidFill>
                  <a:srgbClr val="000000"/>
                </a:solidFill>
              </a:rPr>
              <a:t> de un </a:t>
            </a:r>
            <a:r>
              <a:rPr lang="en-GB" altLang="es-CL" dirty="0" err="1">
                <a:solidFill>
                  <a:srgbClr val="000000"/>
                </a:solidFill>
              </a:rPr>
              <a:t>número</a:t>
            </a:r>
            <a:r>
              <a:rPr lang="en-GB" altLang="es-CL" dirty="0">
                <a:solidFill>
                  <a:srgbClr val="000000"/>
                </a:solidFill>
              </a:rPr>
              <a:t> </a:t>
            </a:r>
            <a:r>
              <a:rPr lang="en-GB" altLang="es-CL" dirty="0" err="1">
                <a:solidFill>
                  <a:srgbClr val="000000"/>
                </a:solidFill>
              </a:rPr>
              <a:t>en</a:t>
            </a:r>
            <a:r>
              <a:rPr lang="en-GB" altLang="es-CL" dirty="0">
                <a:solidFill>
                  <a:srgbClr val="000000"/>
                </a:solidFill>
              </a:rPr>
              <a:t>                   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dirty="0" err="1">
                <a:solidFill>
                  <a:srgbClr val="000000"/>
                </a:solidFill>
              </a:rPr>
              <a:t>potencias</a:t>
            </a:r>
            <a:r>
              <a:rPr lang="en-GB" altLang="es-CL" dirty="0">
                <a:solidFill>
                  <a:srgbClr val="000000"/>
                </a:solidFill>
              </a:rPr>
              <a:t> de base 10                                   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dirty="0">
                <a:solidFill>
                  <a:srgbClr val="000000"/>
                </a:solidFill>
              </a:rPr>
              <a:t>6.- La </a:t>
            </a:r>
            <a:r>
              <a:rPr lang="en-GB" altLang="es-CL" dirty="0" err="1">
                <a:solidFill>
                  <a:srgbClr val="000000"/>
                </a:solidFill>
              </a:rPr>
              <a:t>raíz</a:t>
            </a:r>
            <a:r>
              <a:rPr lang="en-GB" altLang="es-CL" dirty="0">
                <a:solidFill>
                  <a:srgbClr val="000000"/>
                </a:solidFill>
              </a:rPr>
              <a:t> </a:t>
            </a:r>
            <a:r>
              <a:rPr lang="en-GB" altLang="es-CL" dirty="0" err="1">
                <a:solidFill>
                  <a:srgbClr val="000000"/>
                </a:solidFill>
              </a:rPr>
              <a:t>cuadrada</a:t>
            </a:r>
            <a:r>
              <a:rPr lang="en-GB" altLang="es-CL" dirty="0">
                <a:solidFill>
                  <a:srgbClr val="000000"/>
                </a:solidFill>
              </a:rPr>
              <a:t>                                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dirty="0">
                <a:solidFill>
                  <a:srgbClr val="000000"/>
                </a:solidFill>
              </a:rPr>
              <a:t>7.- La </a:t>
            </a:r>
            <a:r>
              <a:rPr lang="en-GB" altLang="es-CL" dirty="0" err="1">
                <a:solidFill>
                  <a:srgbClr val="000000"/>
                </a:solidFill>
              </a:rPr>
              <a:t>raíz</a:t>
            </a:r>
            <a:r>
              <a:rPr lang="en-GB" altLang="es-CL" dirty="0">
                <a:solidFill>
                  <a:srgbClr val="000000"/>
                </a:solidFill>
              </a:rPr>
              <a:t> </a:t>
            </a:r>
            <a:r>
              <a:rPr lang="en-GB" altLang="es-CL" dirty="0" err="1">
                <a:solidFill>
                  <a:srgbClr val="000000"/>
                </a:solidFill>
              </a:rPr>
              <a:t>cuadrada</a:t>
            </a:r>
            <a:r>
              <a:rPr lang="en-GB" altLang="es-CL" dirty="0">
                <a:solidFill>
                  <a:srgbClr val="000000"/>
                </a:solidFill>
              </a:rPr>
              <a:t> </a:t>
            </a:r>
            <a:r>
              <a:rPr lang="en-GB" altLang="es-CL" dirty="0" err="1">
                <a:solidFill>
                  <a:srgbClr val="000000"/>
                </a:solidFill>
              </a:rPr>
              <a:t>aproximada</a:t>
            </a:r>
            <a:r>
              <a:rPr lang="en-GB" altLang="es-CL" dirty="0">
                <a:solidFill>
                  <a:srgbClr val="000000"/>
                </a:solidFill>
              </a:rPr>
              <a:t>      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dirty="0">
                <a:solidFill>
                  <a:srgbClr val="000000"/>
                </a:solidFill>
              </a:rPr>
              <a:t>8.- La </a:t>
            </a:r>
            <a:r>
              <a:rPr lang="en-GB" altLang="es-CL" dirty="0" err="1">
                <a:solidFill>
                  <a:srgbClr val="000000"/>
                </a:solidFill>
              </a:rPr>
              <a:t>raíz</a:t>
            </a:r>
            <a:r>
              <a:rPr lang="en-GB" altLang="es-CL" dirty="0">
                <a:solidFill>
                  <a:srgbClr val="000000"/>
                </a:solidFill>
              </a:rPr>
              <a:t> </a:t>
            </a:r>
            <a:r>
              <a:rPr lang="en-GB" altLang="es-CL" dirty="0" err="1">
                <a:solidFill>
                  <a:srgbClr val="000000"/>
                </a:solidFill>
              </a:rPr>
              <a:t>cuadrada</a:t>
            </a:r>
            <a:r>
              <a:rPr lang="en-GB" altLang="es-CL" dirty="0">
                <a:solidFill>
                  <a:srgbClr val="000000"/>
                </a:solidFill>
              </a:rPr>
              <a:t> exacta         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995" y="2380757"/>
            <a:ext cx="2209428" cy="220942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1400"/>
                            </p:stCondLst>
                            <p:childTnLst>
                              <p:par>
                                <p:cTn id="1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1900"/>
                            </p:stCondLst>
                            <p:childTnLst>
                              <p:par>
                                <p:cTn id="1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withGroup">
                            <p:stCondLst>
                              <p:cond delay="2400"/>
                            </p:stCondLst>
                            <p:childTnLst>
                              <p:par>
                                <p:cTn id="2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2900"/>
                            </p:stCondLst>
                            <p:childTnLst>
                              <p:par>
                                <p:cTn id="2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withGroup">
                            <p:stCondLst>
                              <p:cond delay="3400"/>
                            </p:stCondLst>
                            <p:childTnLst>
                              <p:par>
                                <p:cTn id="3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withGroup">
                            <p:stCondLst>
                              <p:cond delay="3900"/>
                            </p:stCondLst>
                            <p:childTnLst>
                              <p:par>
                                <p:cTn id="3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withGroup">
                            <p:stCondLst>
                              <p:cond delay="4400"/>
                            </p:stCondLst>
                            <p:childTnLst>
                              <p:par>
                                <p:cTn id="4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withGroup">
                            <p:stCondLst>
                              <p:cond delay="4900"/>
                            </p:stCondLst>
                            <p:childTnLst>
                              <p:par>
                                <p:cTn id="4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withGroup">
                            <p:stCondLst>
                              <p:cond delay="5400"/>
                            </p:stCondLst>
                            <p:childTnLst>
                              <p:par>
                                <p:cTn id="5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900"/>
                            </p:stCondLst>
                            <p:childTnLst>
                              <p:par>
                                <p:cTn id="59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46A88749-5E7E-4CE5-88AA-04FB98C13668}" type="slidenum">
              <a:rPr lang="en-GB" altLang="es-CL" sz="1400" smtClean="0">
                <a:solidFill>
                  <a:srgbClr val="000000"/>
                </a:solidFill>
              </a:rPr>
              <a:pPr eaLnBrk="1" hangingPunct="1"/>
              <a:t>10</a:t>
            </a:fld>
            <a:endParaRPr lang="en-GB" altLang="es-CL" sz="1400" smtClean="0">
              <a:solidFill>
                <a:srgbClr val="000000"/>
              </a:solidFill>
            </a:endParaRPr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772400" cy="826823"/>
          </a:xfrm>
          <a:gradFill rotWithShape="0">
            <a:gsLst>
              <a:gs pos="0">
                <a:srgbClr val="0066FF"/>
              </a:gs>
              <a:gs pos="50000">
                <a:srgbClr val="66CCFF"/>
              </a:gs>
              <a:gs pos="100000">
                <a:srgbClr val="0066FF"/>
              </a:gs>
            </a:gsLst>
            <a:lin ang="5400000" scaled="1"/>
          </a:gradFill>
          <a:ln w="76320">
            <a:solidFill>
              <a:srgbClr val="000000"/>
            </a:solidFill>
            <a:miter lim="800000"/>
          </a:ln>
          <a:effectLst>
            <a:outerShdw dist="107933" dir="13500000" algn="ctr" rotWithShape="0">
              <a:srgbClr val="808080"/>
            </a:outerShdw>
          </a:effectLst>
        </p:spPr>
        <p:txBody>
          <a:bodyPr/>
          <a:lstStyle/>
          <a:p>
            <a:pPr eaLnBrk="1" hangingPunct="1">
              <a:lnSpc>
                <a:spcPct val="100000"/>
              </a:lnSpc>
              <a:buClr>
                <a:srgbClr val="FF0066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smtClean="0">
                <a:solidFill>
                  <a:srgbClr val="FF0066"/>
                </a:solidFill>
                <a:ea typeface="+mj-ea"/>
              </a:rPr>
              <a:t>EN</a:t>
            </a:r>
            <a:r>
              <a:rPr lang="en-GB" smtClean="0">
                <a:solidFill>
                  <a:srgbClr val="FF0066"/>
                </a:solidFill>
                <a:ea typeface="+mj-ea"/>
              </a:rPr>
              <a:t> </a:t>
            </a:r>
            <a:r>
              <a:rPr lang="en-GB" sz="2800" smtClean="0">
                <a:solidFill>
                  <a:srgbClr val="FF0066"/>
                </a:solidFill>
                <a:ea typeface="+mj-ea"/>
              </a:rPr>
              <a:t>RESUMEN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51000"/>
            <a:ext cx="3430588" cy="2612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3937000"/>
            <a:ext cx="1501775" cy="1526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1676400" y="1397000"/>
            <a:ext cx="3886200" cy="2286000"/>
          </a:xfrm>
          <a:prstGeom prst="wedgeRectCallout">
            <a:avLst>
              <a:gd name="adj1" fmla="val 90116"/>
              <a:gd name="adj2" fmla="val -31597"/>
            </a:avLst>
          </a:prstGeom>
          <a:blipFill dpi="0" rotWithShape="0">
            <a:blip r:embed="rId5" cstate="print"/>
            <a:srcRect/>
            <a:tile tx="0" ty="0" sx="100000" sy="100000" flip="none" algn="tl"/>
          </a:blipFill>
          <a:ln w="57240">
            <a:solidFill>
              <a:srgbClr val="000000"/>
            </a:solidFill>
            <a:miter lim="800000"/>
            <a:headEnd/>
            <a:tailEnd/>
          </a:ln>
          <a:effectLst>
            <a:outerShdw dist="107933" dir="2700000" algn="ctr" rotWithShape="0">
              <a:srgbClr val="808080"/>
            </a:outerShdw>
          </a:effectLst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buClr>
                <a:srgbClr val="FF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b="1">
                <a:solidFill>
                  <a:srgbClr val="FF00FF"/>
                </a:solidFill>
                <a:ea typeface="+mn-ea"/>
              </a:rPr>
              <a:t>¿Alguien ha visto jamás una cosa tan sencilla como esta?</a:t>
            </a:r>
          </a:p>
          <a:p>
            <a:pPr algn="ctr">
              <a:lnSpc>
                <a:spcPct val="100000"/>
              </a:lnSpc>
              <a:buClr>
                <a:srgbClr val="FF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b="1">
                <a:solidFill>
                  <a:srgbClr val="FF00FF"/>
                </a:solidFill>
                <a:ea typeface="+mn-ea"/>
              </a:rPr>
              <a:t>¡La RAÍZ CUADRADA de 49 es 7 porque 7 al cuadrado es 49!</a:t>
            </a:r>
          </a:p>
          <a:p>
            <a:pPr algn="ctr">
              <a:lnSpc>
                <a:spcPct val="100000"/>
              </a:lnSpc>
              <a:buClr>
                <a:srgbClr val="FF00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b="1">
                <a:solidFill>
                  <a:srgbClr val="FF00FF"/>
                </a:solidFill>
                <a:ea typeface="+mn-ea"/>
              </a:rPr>
              <a:t>¡MENUDO MISTERIO!</a:t>
            </a:r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3276600" y="3937000"/>
            <a:ext cx="3657600" cy="952500"/>
          </a:xfrm>
          <a:prstGeom prst="wedgeRoundRectCallout">
            <a:avLst>
              <a:gd name="adj1" fmla="val -66796"/>
              <a:gd name="adj2" fmla="val -1944"/>
              <a:gd name="adj3" fmla="val 16667"/>
            </a:avLst>
          </a:prstGeom>
          <a:gradFill rotWithShape="0">
            <a:gsLst>
              <a:gs pos="0">
                <a:srgbClr val="00CC99"/>
              </a:gs>
              <a:gs pos="100000">
                <a:srgbClr val="AFEEDE"/>
              </a:gs>
            </a:gsLst>
            <a:path path="rect">
              <a:fillToRect l="50000" t="50000" r="50000" b="50000"/>
            </a:path>
          </a:gradFill>
          <a:ln w="57240">
            <a:solidFill>
              <a:srgbClr val="000000"/>
            </a:solidFill>
            <a:miter lim="800000"/>
            <a:headEnd/>
            <a:tailEnd/>
          </a:ln>
          <a:effectLst>
            <a:outerShdw dist="107933" dir="8100000" algn="ctr" rotWithShape="0">
              <a:srgbClr val="808080"/>
            </a:outerShdw>
          </a:effectLst>
        </p:spPr>
        <p:txBody>
          <a:bodyPr lIns="90000" tIns="46800" rIns="90000" bIns="46800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dirty="0" err="1">
                <a:solidFill>
                  <a:srgbClr val="000000"/>
                </a:solidFill>
                <a:ea typeface="+mn-ea"/>
              </a:rPr>
              <a:t>Raíz</a:t>
            </a:r>
            <a:r>
              <a:rPr lang="en-GB" dirty="0">
                <a:solidFill>
                  <a:srgbClr val="000000"/>
                </a:solidFill>
                <a:ea typeface="+mn-ea"/>
              </a:rPr>
              <a:t> </a:t>
            </a:r>
            <a:r>
              <a:rPr lang="en-GB" dirty="0" err="1">
                <a:solidFill>
                  <a:srgbClr val="000000"/>
                </a:solidFill>
                <a:ea typeface="+mn-ea"/>
              </a:rPr>
              <a:t>cuadrada</a:t>
            </a:r>
            <a:r>
              <a:rPr lang="en-GB" dirty="0">
                <a:solidFill>
                  <a:srgbClr val="000000"/>
                </a:solidFill>
                <a:ea typeface="+mn-ea"/>
              </a:rPr>
              <a:t> de 85.406= </a:t>
            </a:r>
            <a:r>
              <a:rPr lang="en-GB" dirty="0" smtClean="0">
                <a:solidFill>
                  <a:srgbClr val="000000"/>
                </a:solidFill>
                <a:ea typeface="+mn-ea"/>
              </a:rPr>
              <a:t>292,24304, </a:t>
            </a:r>
            <a:r>
              <a:rPr lang="en-GB" dirty="0" err="1" smtClean="0">
                <a:solidFill>
                  <a:srgbClr val="000000"/>
                </a:solidFill>
                <a:ea typeface="+mn-ea"/>
              </a:rPr>
              <a:t>oj</a:t>
            </a:r>
            <a:r>
              <a:rPr lang="en-GB" dirty="0" smtClean="0">
                <a:solidFill>
                  <a:srgbClr val="000000"/>
                </a:solidFill>
                <a:ea typeface="+mn-ea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ea typeface="+mn-ea"/>
              </a:rPr>
              <a:t>oj</a:t>
            </a:r>
            <a:r>
              <a:rPr lang="en-GB" dirty="0" smtClean="0">
                <a:solidFill>
                  <a:srgbClr val="000000"/>
                </a:solidFill>
                <a:ea typeface="+mn-ea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ea typeface="+mn-ea"/>
              </a:rPr>
              <a:t>oj</a:t>
            </a:r>
            <a:r>
              <a:rPr lang="en-GB" dirty="0" smtClean="0">
                <a:solidFill>
                  <a:srgbClr val="000000"/>
                </a:solidFill>
                <a:ea typeface="+mn-ea"/>
              </a:rPr>
              <a:t> </a:t>
            </a:r>
            <a:r>
              <a:rPr lang="en-GB" dirty="0" err="1" smtClean="0">
                <a:solidFill>
                  <a:srgbClr val="000000"/>
                </a:solidFill>
                <a:ea typeface="+mn-ea"/>
              </a:rPr>
              <a:t>oj</a:t>
            </a:r>
            <a:endParaRPr lang="en-GB" dirty="0">
              <a:solidFill>
                <a:srgbClr val="000000"/>
              </a:solidFill>
              <a:ea typeface="+mn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75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675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175"/>
                            </p:stCondLst>
                            <p:childTnLst>
                              <p:par>
                                <p:cTn id="13" presetID="2" presetClass="entr" presetSubtype="6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10475"/>
                            </p:stCondLst>
                            <p:childTnLst>
                              <p:par>
                                <p:cTn id="18" presetID="1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11475"/>
                            </p:stCondLst>
                            <p:childTnLst>
                              <p:par>
                                <p:cTn id="2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75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50EF6882-38C8-4A39-99A8-9FE660D43FD7}" type="slidenum">
              <a:rPr lang="en-GB" altLang="es-CL" sz="1400" smtClean="0">
                <a:solidFill>
                  <a:srgbClr val="000000"/>
                </a:solidFill>
              </a:rPr>
              <a:pPr eaLnBrk="1" hangingPunct="1"/>
              <a:t>2</a:t>
            </a:fld>
            <a:endParaRPr lang="en-GB" altLang="es-CL" sz="1400" smtClean="0">
              <a:solidFill>
                <a:srgbClr val="000000"/>
              </a:solidFill>
            </a:endParaRPr>
          </a:p>
        </p:txBody>
      </p:sp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1" y="571500"/>
            <a:ext cx="7940675" cy="525401"/>
          </a:xfrm>
          <a:prstGeom prst="rect">
            <a:avLst/>
          </a:prstGeom>
          <a:gradFill rotWithShape="0">
            <a:gsLst>
              <a:gs pos="0">
                <a:srgbClr val="191919"/>
              </a:gs>
              <a:gs pos="50000">
                <a:srgbClr val="FFFFFF"/>
              </a:gs>
              <a:gs pos="100000">
                <a:srgbClr val="191919"/>
              </a:gs>
            </a:gsLst>
            <a:lin ang="5400000" scaled="1"/>
          </a:gradFill>
          <a:ln w="57240">
            <a:solidFill>
              <a:srgbClr val="000000"/>
            </a:solidFill>
            <a:miter lim="800000"/>
            <a:headEnd/>
            <a:tailEnd/>
          </a:ln>
          <a:effectLst>
            <a:outerShdw dist="107933" dir="13500000" algn="ctr" rotWithShape="0">
              <a:srgbClr val="808080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0066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>
                <a:solidFill>
                  <a:srgbClr val="FF0066"/>
                </a:solidFill>
                <a:ea typeface="+mn-ea"/>
              </a:rPr>
              <a:t>1.- EL CUADRADO DE UN NÚMERO NATURAL</a:t>
            </a: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57201" y="1397000"/>
            <a:ext cx="8305800" cy="3683000"/>
          </a:xfrm>
          <a:prstGeom prst="rect">
            <a:avLst/>
          </a:prstGeom>
          <a:gradFill rotWithShape="0">
            <a:gsLst>
              <a:gs pos="0">
                <a:srgbClr val="FF0066"/>
              </a:gs>
              <a:gs pos="50000">
                <a:srgbClr val="FEFEFE"/>
              </a:gs>
              <a:gs pos="100000">
                <a:srgbClr val="FF0066"/>
              </a:gs>
            </a:gsLst>
            <a:lin ang="5400000" scaled="1"/>
          </a:gradFill>
          <a:ln w="76320">
            <a:solidFill>
              <a:srgbClr val="0066FF"/>
            </a:solidFill>
            <a:miter lim="800000"/>
            <a:headEnd/>
            <a:tailEnd/>
          </a:ln>
          <a:effectLst>
            <a:outerShdw dist="107933" dir="13500000" algn="ctr" rotWithShape="0">
              <a:srgbClr val="808080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 b="1" dirty="0">
                <a:solidFill>
                  <a:srgbClr val="000000"/>
                </a:solidFill>
                <a:ea typeface="+mn-ea"/>
              </a:rPr>
              <a:t>El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cuadrado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de un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número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es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el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resultado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de</a:t>
            </a: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 b="1" dirty="0" err="1">
                <a:solidFill>
                  <a:srgbClr val="000000"/>
                </a:solidFill>
                <a:ea typeface="+mn-ea"/>
              </a:rPr>
              <a:t>multiplicar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 el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número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por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sí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mismo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.</a:t>
            </a: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sz="2800" dirty="0">
              <a:solidFill>
                <a:srgbClr val="000000"/>
              </a:solidFill>
              <a:ea typeface="+mn-e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dirty="0">
                <a:solidFill>
                  <a:srgbClr val="000000"/>
                </a:solidFill>
                <a:ea typeface="+mn-ea"/>
              </a:rPr>
              <a:t>3 </a:t>
            </a:r>
            <a:r>
              <a:rPr lang="en-GB" dirty="0" err="1">
                <a:solidFill>
                  <a:srgbClr val="000000"/>
                </a:solidFill>
                <a:ea typeface="+mn-ea"/>
              </a:rPr>
              <a:t>elevado</a:t>
            </a:r>
            <a:r>
              <a:rPr lang="en-GB" dirty="0">
                <a:solidFill>
                  <a:srgbClr val="000000"/>
                </a:solidFill>
                <a:ea typeface="+mn-ea"/>
              </a:rPr>
              <a:t> a 2 = </a:t>
            </a:r>
            <a:r>
              <a:rPr lang="es-MX" b="1" dirty="0">
                <a:solidFill>
                  <a:srgbClr val="FF0000"/>
                </a:solidFill>
              </a:rPr>
              <a:t>3</a:t>
            </a:r>
            <a:r>
              <a:rPr lang="es-MX" b="1" baseline="30000" dirty="0">
                <a:solidFill>
                  <a:srgbClr val="FF0000"/>
                </a:solidFill>
              </a:rPr>
              <a:t>2</a:t>
            </a:r>
            <a:r>
              <a:rPr lang="en-GB" dirty="0" smtClean="0">
                <a:solidFill>
                  <a:srgbClr val="000000"/>
                </a:solidFill>
                <a:ea typeface="+mn-ea"/>
              </a:rPr>
              <a:t> = 3 </a:t>
            </a:r>
            <a:r>
              <a:rPr lang="en-GB" dirty="0">
                <a:solidFill>
                  <a:srgbClr val="000000"/>
                </a:solidFill>
                <a:ea typeface="+mn-ea"/>
              </a:rPr>
              <a:t>al </a:t>
            </a:r>
            <a:r>
              <a:rPr lang="en-GB" dirty="0" err="1">
                <a:solidFill>
                  <a:srgbClr val="000000"/>
                </a:solidFill>
                <a:ea typeface="+mn-ea"/>
              </a:rPr>
              <a:t>cuadrado</a:t>
            </a:r>
            <a:r>
              <a:rPr lang="en-GB" dirty="0">
                <a:solidFill>
                  <a:srgbClr val="000000"/>
                </a:solidFill>
                <a:ea typeface="+mn-ea"/>
              </a:rPr>
              <a:t>  = 3 x 3 = 9</a:t>
            </a: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dirty="0">
              <a:solidFill>
                <a:srgbClr val="000000"/>
              </a:solidFill>
              <a:ea typeface="+mn-e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dirty="0">
                <a:solidFill>
                  <a:srgbClr val="000000"/>
                </a:solidFill>
                <a:ea typeface="+mn-ea"/>
              </a:rPr>
              <a:t>5 </a:t>
            </a:r>
            <a:r>
              <a:rPr lang="en-GB" dirty="0" err="1">
                <a:solidFill>
                  <a:srgbClr val="000000"/>
                </a:solidFill>
                <a:ea typeface="+mn-ea"/>
              </a:rPr>
              <a:t>elevado</a:t>
            </a:r>
            <a:r>
              <a:rPr lang="en-GB" dirty="0">
                <a:solidFill>
                  <a:srgbClr val="000000"/>
                </a:solidFill>
                <a:ea typeface="+mn-ea"/>
              </a:rPr>
              <a:t> a </a:t>
            </a:r>
            <a:r>
              <a:rPr lang="en-GB" dirty="0" smtClean="0">
                <a:solidFill>
                  <a:srgbClr val="000000"/>
                </a:solidFill>
                <a:ea typeface="+mn-ea"/>
              </a:rPr>
              <a:t>2= </a:t>
            </a:r>
            <a:r>
              <a:rPr lang="es-MX" b="1" dirty="0" smtClean="0">
                <a:solidFill>
                  <a:srgbClr val="FF0000"/>
                </a:solidFill>
              </a:rPr>
              <a:t>5</a:t>
            </a:r>
            <a:r>
              <a:rPr lang="es-MX" b="1" baseline="30000" dirty="0" smtClean="0">
                <a:solidFill>
                  <a:srgbClr val="FF0000"/>
                </a:solidFill>
              </a:rPr>
              <a:t>2</a:t>
            </a:r>
            <a:r>
              <a:rPr lang="en-GB" dirty="0" smtClean="0">
                <a:solidFill>
                  <a:srgbClr val="000000"/>
                </a:solidFill>
                <a:ea typeface="+mn-ea"/>
              </a:rPr>
              <a:t> = </a:t>
            </a:r>
            <a:r>
              <a:rPr lang="en-GB" dirty="0">
                <a:solidFill>
                  <a:srgbClr val="000000"/>
                </a:solidFill>
                <a:ea typeface="+mn-ea"/>
              </a:rPr>
              <a:t>5 al </a:t>
            </a:r>
            <a:r>
              <a:rPr lang="en-GB" dirty="0" err="1">
                <a:solidFill>
                  <a:srgbClr val="000000"/>
                </a:solidFill>
                <a:ea typeface="+mn-ea"/>
              </a:rPr>
              <a:t>cuadrado</a:t>
            </a:r>
            <a:r>
              <a:rPr lang="en-GB" dirty="0">
                <a:solidFill>
                  <a:srgbClr val="000000"/>
                </a:solidFill>
                <a:ea typeface="+mn-ea"/>
              </a:rPr>
              <a:t>= 5 x 5 = 25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2794000"/>
            <a:ext cx="873125" cy="2177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2400"/>
                            </p:stCondLst>
                            <p:childTnLst>
                              <p:par>
                                <p:cTn id="9" presetID="2" presetClass="entr" presetSubtype="1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16800"/>
                            </p:stCondLst>
                            <p:childTnLst>
                              <p:par>
                                <p:cTn id="14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1E79144B-6AEC-44E4-B60A-57A566F9DA5D}" type="slidenum">
              <a:rPr lang="en-GB" altLang="es-CL" sz="1400" smtClean="0">
                <a:solidFill>
                  <a:srgbClr val="000000"/>
                </a:solidFill>
              </a:rPr>
              <a:pPr eaLnBrk="1" hangingPunct="1"/>
              <a:t>3</a:t>
            </a:fld>
            <a:endParaRPr lang="en-GB" altLang="es-CL" sz="1400" smtClean="0">
              <a:solidFill>
                <a:srgbClr val="000000"/>
              </a:solidFill>
            </a:endParaRPr>
          </a:p>
        </p:txBody>
      </p:sp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990600" y="635000"/>
            <a:ext cx="7543800" cy="525401"/>
          </a:xfrm>
          <a:prstGeom prst="rect">
            <a:avLst/>
          </a:prstGeom>
          <a:gradFill rotWithShape="0">
            <a:gsLst>
              <a:gs pos="0">
                <a:srgbClr val="000000"/>
              </a:gs>
              <a:gs pos="50000">
                <a:srgbClr val="FFFFFF"/>
              </a:gs>
              <a:gs pos="100000">
                <a:srgbClr val="000000"/>
              </a:gs>
            </a:gsLst>
            <a:lin ang="5400000" scaled="1"/>
          </a:gradFill>
          <a:ln w="57240">
            <a:solidFill>
              <a:srgbClr val="000000"/>
            </a:solidFill>
            <a:miter lim="800000"/>
            <a:headEnd/>
            <a:tailEnd/>
          </a:ln>
          <a:effectLst>
            <a:outerShdw dist="107933" dir="13500000" algn="ctr" rotWithShape="0">
              <a:srgbClr val="808080"/>
            </a:outerShdw>
          </a:effec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1750"/>
              </a:spcBef>
              <a:buClr>
                <a:srgbClr val="FF0066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>
                <a:solidFill>
                  <a:srgbClr val="FF0066"/>
                </a:solidFill>
                <a:ea typeface="+mn-ea"/>
              </a:rPr>
              <a:t>   2.- EL CUBO DE UN NÚMERO NATURAL</a:t>
            </a: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1270000"/>
            <a:ext cx="7924800" cy="3619500"/>
          </a:xfrm>
          <a:prstGeom prst="rect">
            <a:avLst/>
          </a:prstGeom>
          <a:gradFill rotWithShape="0">
            <a:gsLst>
              <a:gs pos="0">
                <a:srgbClr val="00CC99"/>
              </a:gs>
              <a:gs pos="50000">
                <a:srgbClr val="FFFFFF"/>
              </a:gs>
              <a:gs pos="100000">
                <a:srgbClr val="00CC99"/>
              </a:gs>
            </a:gsLst>
            <a:lin ang="5400000" scaled="1"/>
          </a:gradFill>
          <a:ln w="76320">
            <a:solidFill>
              <a:srgbClr val="0066FF"/>
            </a:solidFill>
            <a:miter lim="800000"/>
            <a:headEnd/>
            <a:tailEnd/>
          </a:ln>
          <a:effectLst>
            <a:outerShdw dist="53966" dir="13500000" algn="ctr" rotWithShape="0">
              <a:srgbClr val="808080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 b="1" dirty="0">
                <a:solidFill>
                  <a:srgbClr val="000000"/>
                </a:solidFill>
                <a:ea typeface="+mn-ea"/>
              </a:rPr>
              <a:t>El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cubo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de un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número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es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el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resultado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de </a:t>
            </a: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 b="1" dirty="0" err="1">
                <a:solidFill>
                  <a:srgbClr val="000000"/>
                </a:solidFill>
                <a:ea typeface="+mn-ea"/>
              </a:rPr>
              <a:t>multiplicar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el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número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por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sí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mismo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</a:t>
            </a: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 b="1" dirty="0" err="1">
                <a:solidFill>
                  <a:srgbClr val="000000"/>
                </a:solidFill>
                <a:ea typeface="+mn-ea"/>
              </a:rPr>
              <a:t>tres</a:t>
            </a:r>
            <a:r>
              <a:rPr lang="en-GB" sz="3200" b="1" dirty="0">
                <a:solidFill>
                  <a:srgbClr val="000000"/>
                </a:solidFill>
                <a:ea typeface="+mn-ea"/>
              </a:rPr>
              <a:t> </a:t>
            </a:r>
            <a:r>
              <a:rPr lang="en-GB" sz="3200" b="1" dirty="0" err="1">
                <a:solidFill>
                  <a:srgbClr val="000000"/>
                </a:solidFill>
                <a:ea typeface="+mn-ea"/>
              </a:rPr>
              <a:t>veces</a:t>
            </a:r>
            <a:r>
              <a:rPr lang="en-GB" b="1" dirty="0">
                <a:solidFill>
                  <a:srgbClr val="000000"/>
                </a:solidFill>
                <a:ea typeface="+mn-ea"/>
              </a:rPr>
              <a:t>.</a:t>
            </a: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b="1" dirty="0">
              <a:solidFill>
                <a:srgbClr val="000000"/>
              </a:solidFill>
              <a:ea typeface="+mn-e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dirty="0">
                <a:solidFill>
                  <a:srgbClr val="000000"/>
                </a:solidFill>
                <a:ea typeface="+mn-ea"/>
              </a:rPr>
              <a:t>2 al </a:t>
            </a:r>
            <a:r>
              <a:rPr lang="en-GB" dirty="0" err="1">
                <a:solidFill>
                  <a:srgbClr val="000000"/>
                </a:solidFill>
                <a:ea typeface="+mn-ea"/>
              </a:rPr>
              <a:t>cubo</a:t>
            </a:r>
            <a:r>
              <a:rPr lang="en-GB" dirty="0">
                <a:solidFill>
                  <a:srgbClr val="000000"/>
                </a:solidFill>
                <a:ea typeface="+mn-ea"/>
              </a:rPr>
              <a:t>= 2 </a:t>
            </a:r>
            <a:r>
              <a:rPr lang="en-GB" dirty="0" err="1">
                <a:solidFill>
                  <a:srgbClr val="000000"/>
                </a:solidFill>
                <a:ea typeface="+mn-ea"/>
              </a:rPr>
              <a:t>elevado</a:t>
            </a:r>
            <a:r>
              <a:rPr lang="en-GB" dirty="0">
                <a:solidFill>
                  <a:srgbClr val="000000"/>
                </a:solidFill>
                <a:ea typeface="+mn-ea"/>
              </a:rPr>
              <a:t> a 3 = </a:t>
            </a:r>
            <a:r>
              <a:rPr lang="es-MX" b="1" dirty="0" smtClean="0">
                <a:solidFill>
                  <a:srgbClr val="FF0000"/>
                </a:solidFill>
              </a:rPr>
              <a:t>2</a:t>
            </a:r>
            <a:r>
              <a:rPr lang="es-MX" b="1" baseline="30000" dirty="0" smtClean="0">
                <a:solidFill>
                  <a:srgbClr val="FF0000"/>
                </a:solidFill>
              </a:rPr>
              <a:t>3  </a:t>
            </a:r>
            <a:r>
              <a:rPr lang="en-GB" dirty="0">
                <a:solidFill>
                  <a:srgbClr val="000000"/>
                </a:solidFill>
                <a:ea typeface="+mn-ea"/>
              </a:rPr>
              <a:t>=2 x 2 x </a:t>
            </a:r>
            <a:r>
              <a:rPr lang="en-GB" dirty="0" smtClean="0">
                <a:solidFill>
                  <a:srgbClr val="000000"/>
                </a:solidFill>
                <a:ea typeface="+mn-ea"/>
              </a:rPr>
              <a:t>2= 8</a:t>
            </a:r>
            <a:endParaRPr lang="en-GB" dirty="0">
              <a:solidFill>
                <a:srgbClr val="000000"/>
              </a:solidFill>
              <a:ea typeface="+mn-e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dirty="0">
              <a:solidFill>
                <a:srgbClr val="000000"/>
              </a:solidFill>
              <a:ea typeface="+mn-e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dirty="0">
                <a:solidFill>
                  <a:srgbClr val="000000"/>
                </a:solidFill>
                <a:ea typeface="+mn-ea"/>
              </a:rPr>
              <a:t>5 al </a:t>
            </a:r>
            <a:r>
              <a:rPr lang="en-GB" dirty="0" err="1">
                <a:solidFill>
                  <a:srgbClr val="000000"/>
                </a:solidFill>
                <a:ea typeface="+mn-ea"/>
              </a:rPr>
              <a:t>cubo</a:t>
            </a:r>
            <a:r>
              <a:rPr lang="en-GB" dirty="0">
                <a:solidFill>
                  <a:srgbClr val="000000"/>
                </a:solidFill>
                <a:ea typeface="+mn-ea"/>
              </a:rPr>
              <a:t> = 5 </a:t>
            </a:r>
            <a:r>
              <a:rPr lang="en-GB" dirty="0" err="1">
                <a:solidFill>
                  <a:srgbClr val="000000"/>
                </a:solidFill>
                <a:ea typeface="+mn-ea"/>
              </a:rPr>
              <a:t>elevado</a:t>
            </a:r>
            <a:r>
              <a:rPr lang="en-GB" dirty="0">
                <a:solidFill>
                  <a:srgbClr val="000000"/>
                </a:solidFill>
                <a:ea typeface="+mn-ea"/>
              </a:rPr>
              <a:t> a 3 </a:t>
            </a:r>
            <a:r>
              <a:rPr lang="en-GB" dirty="0" smtClean="0">
                <a:solidFill>
                  <a:srgbClr val="000000"/>
                </a:solidFill>
                <a:ea typeface="+mn-ea"/>
              </a:rPr>
              <a:t>= </a:t>
            </a:r>
            <a:r>
              <a:rPr lang="es-MX" b="1" dirty="0">
                <a:solidFill>
                  <a:srgbClr val="FF0000"/>
                </a:solidFill>
              </a:rPr>
              <a:t>5</a:t>
            </a:r>
            <a:r>
              <a:rPr lang="es-MX" b="1" baseline="30000" dirty="0">
                <a:solidFill>
                  <a:srgbClr val="FF0000"/>
                </a:solidFill>
              </a:rPr>
              <a:t>3</a:t>
            </a:r>
            <a:r>
              <a:rPr lang="en-GB" dirty="0" smtClean="0">
                <a:solidFill>
                  <a:srgbClr val="000000"/>
                </a:solidFill>
                <a:ea typeface="+mn-ea"/>
              </a:rPr>
              <a:t>  = 5 </a:t>
            </a:r>
            <a:r>
              <a:rPr lang="en-GB" dirty="0">
                <a:solidFill>
                  <a:srgbClr val="000000"/>
                </a:solidFill>
                <a:ea typeface="+mn-ea"/>
              </a:rPr>
              <a:t>x 5 x 5 = 125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5406" y="3289548"/>
            <a:ext cx="1677988" cy="1886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3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withGroup">
                            <p:stCondLst>
                              <p:cond delay="16200"/>
                            </p:stCondLst>
                            <p:childTnLst>
                              <p:par>
                                <p:cTn id="12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4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2DE8AC15-7BD9-4A36-9B2E-1A55C1ACC678}" type="slidenum">
              <a:rPr lang="en-GB" altLang="es-CL" sz="1400" smtClean="0">
                <a:solidFill>
                  <a:srgbClr val="000000"/>
                </a:solidFill>
              </a:rPr>
              <a:pPr eaLnBrk="1" hangingPunct="1"/>
              <a:t>4</a:t>
            </a:fld>
            <a:endParaRPr lang="en-GB" altLang="es-CL" sz="1400" smtClean="0">
              <a:solidFill>
                <a:srgbClr val="000000"/>
              </a:solidFill>
            </a:endParaRPr>
          </a:p>
        </p:txBody>
      </p:sp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762000" y="474928"/>
            <a:ext cx="7772400" cy="637646"/>
          </a:xfrm>
          <a:gradFill rotWithShape="0">
            <a:gsLst>
              <a:gs pos="0">
                <a:srgbClr val="000000"/>
              </a:gs>
              <a:gs pos="50000">
                <a:srgbClr val="FEFEFE"/>
              </a:gs>
              <a:gs pos="100000">
                <a:srgbClr val="000000"/>
              </a:gs>
            </a:gsLst>
            <a:lin ang="5400000" scaled="1"/>
          </a:gradFill>
          <a:ln w="76320">
            <a:solidFill>
              <a:srgbClr val="000000"/>
            </a:solidFill>
            <a:miter lim="800000"/>
          </a:ln>
          <a:effectLst>
            <a:outerShdw dist="107933" dir="13500000" algn="ctr" rotWithShape="0">
              <a:srgbClr val="808080"/>
            </a:outerShdw>
          </a:effectLst>
        </p:spPr>
        <p:txBody>
          <a:bodyPr/>
          <a:lstStyle/>
          <a:p>
            <a:pPr eaLnBrk="1" hangingPunct="1">
              <a:lnSpc>
                <a:spcPct val="100000"/>
              </a:lnSpc>
              <a:buClr>
                <a:srgbClr val="FF0066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smtClean="0">
                <a:solidFill>
                  <a:srgbClr val="FF0066"/>
                </a:solidFill>
                <a:ea typeface="+mj-ea"/>
              </a:rPr>
              <a:t>3.-</a:t>
            </a:r>
            <a:r>
              <a:rPr lang="en-GB" smtClean="0">
                <a:solidFill>
                  <a:srgbClr val="FF0066"/>
                </a:solidFill>
                <a:ea typeface="+mj-ea"/>
              </a:rPr>
              <a:t> </a:t>
            </a:r>
            <a:r>
              <a:rPr lang="en-GB" sz="2800" smtClean="0">
                <a:solidFill>
                  <a:srgbClr val="FF0066"/>
                </a:solidFill>
                <a:ea typeface="+mj-ea"/>
              </a:rPr>
              <a:t>POTENCIA DE UN NÚMERO NATURAL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09600" y="1460500"/>
            <a:ext cx="7924800" cy="3429000"/>
          </a:xfrm>
          <a:prstGeom prst="rect">
            <a:avLst/>
          </a:prstGeom>
          <a:gradFill rotWithShape="0">
            <a:gsLst>
              <a:gs pos="0">
                <a:srgbClr val="7F7F9F"/>
              </a:gs>
              <a:gs pos="50000">
                <a:srgbClr val="CCCCFF"/>
              </a:gs>
              <a:gs pos="100000">
                <a:srgbClr val="7F7F9F"/>
              </a:gs>
            </a:gsLst>
            <a:lin ang="5400000" scaled="1"/>
          </a:gradFill>
          <a:ln w="76320">
            <a:solidFill>
              <a:srgbClr val="FF0066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es-CL" sz="3200" b="1">
                <a:solidFill>
                  <a:srgbClr val="000000"/>
                </a:solidFill>
              </a:rPr>
              <a:t>Una potencia es un modo abreviado de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sz="3200" b="1">
                <a:solidFill>
                  <a:srgbClr val="000000"/>
                </a:solidFill>
              </a:rPr>
              <a:t> escribir un producto de factores iguales.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sz="2800" b="1">
                <a:solidFill>
                  <a:srgbClr val="000000"/>
                </a:solidFill>
              </a:rPr>
              <a:t> </a:t>
            </a:r>
            <a:r>
              <a:rPr lang="en-GB" altLang="es-CL" sz="2000" b="1">
                <a:solidFill>
                  <a:srgbClr val="000000"/>
                </a:solidFill>
              </a:rPr>
              <a:t>Base: </a:t>
            </a:r>
            <a:r>
              <a:rPr lang="en-GB" altLang="es-CL" sz="2000">
                <a:solidFill>
                  <a:srgbClr val="000000"/>
                </a:solidFill>
              </a:rPr>
              <a:t>es el</a:t>
            </a:r>
            <a:r>
              <a:rPr lang="en-GB" altLang="es-CL" sz="2800">
                <a:solidFill>
                  <a:srgbClr val="000000"/>
                </a:solidFill>
              </a:rPr>
              <a:t>                 </a:t>
            </a:r>
            <a:r>
              <a:rPr lang="en-GB" altLang="es-CL" sz="9600" b="1">
                <a:solidFill>
                  <a:srgbClr val="000000"/>
                </a:solidFill>
              </a:rPr>
              <a:t>2 </a:t>
            </a:r>
            <a:r>
              <a:rPr lang="en-GB" altLang="es-CL" sz="2000" b="1">
                <a:solidFill>
                  <a:srgbClr val="000000"/>
                </a:solidFill>
              </a:rPr>
              <a:t>Exponente:</a:t>
            </a:r>
            <a:r>
              <a:rPr lang="en-GB" altLang="es-CL" sz="2000">
                <a:solidFill>
                  <a:srgbClr val="000000"/>
                </a:solidFill>
              </a:rPr>
              <a:t> indica el número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sz="2000">
                <a:solidFill>
                  <a:srgbClr val="000000"/>
                </a:solidFill>
              </a:rPr>
              <a:t>factor que se repite                           de veces que se multiplica la  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sz="2000">
                <a:solidFill>
                  <a:srgbClr val="000000"/>
                </a:solidFill>
              </a:rPr>
              <a:t>                                                                                              base por sí misma</a:t>
            </a:r>
            <a:r>
              <a:rPr lang="en-GB" altLang="es-CL" sz="2800">
                <a:solidFill>
                  <a:srgbClr val="000000"/>
                </a:solidFill>
              </a:rPr>
              <a:t>                                      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495800" y="2794000"/>
            <a:ext cx="609600" cy="381000"/>
          </a:xfrm>
          <a:prstGeom prst="rect">
            <a:avLst/>
          </a:prstGeom>
          <a:solidFill>
            <a:srgbClr val="00CC99"/>
          </a:solidFill>
          <a:ln w="9360">
            <a:solidFill>
              <a:srgbClr val="00CC99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es-CL" b="1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 flipH="1" flipV="1">
            <a:off x="5105400" y="2857500"/>
            <a:ext cx="1219200" cy="254000"/>
          </a:xfrm>
          <a:custGeom>
            <a:avLst/>
            <a:gdLst>
              <a:gd name="T0" fmla="*/ 49165986 w 21600"/>
              <a:gd name="T1" fmla="*/ 0 h 21600"/>
              <a:gd name="T2" fmla="*/ 0 w 21600"/>
              <a:gd name="T3" fmla="*/ 2150533 h 21600"/>
              <a:gd name="T4" fmla="*/ 49165986 w 21600"/>
              <a:gd name="T5" fmla="*/ 4301067 h 21600"/>
              <a:gd name="T6" fmla="*/ 68817070 w 21600"/>
              <a:gd name="T7" fmla="*/ 21505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6364 h 21600"/>
              <a:gd name="T14" fmla="*/ 19067 w 21600"/>
              <a:gd name="T15" fmla="*/ 1523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5432" y="0"/>
                </a:moveTo>
                <a:lnTo>
                  <a:pt x="15432" y="6364"/>
                </a:lnTo>
                <a:lnTo>
                  <a:pt x="3375" y="6364"/>
                </a:lnTo>
                <a:lnTo>
                  <a:pt x="3375" y="15236"/>
                </a:lnTo>
                <a:lnTo>
                  <a:pt x="15432" y="15236"/>
                </a:lnTo>
                <a:lnTo>
                  <a:pt x="15432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6364"/>
                </a:moveTo>
                <a:lnTo>
                  <a:pt x="1350" y="15236"/>
                </a:lnTo>
                <a:lnTo>
                  <a:pt x="2700" y="15236"/>
                </a:lnTo>
                <a:lnTo>
                  <a:pt x="2700" y="6364"/>
                </a:lnTo>
                <a:close/>
              </a:path>
              <a:path w="21600" h="21600">
                <a:moveTo>
                  <a:pt x="0" y="6364"/>
                </a:moveTo>
                <a:lnTo>
                  <a:pt x="0" y="15236"/>
                </a:lnTo>
                <a:lnTo>
                  <a:pt x="675" y="15236"/>
                </a:lnTo>
                <a:lnTo>
                  <a:pt x="675" y="6364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CL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1828800" y="3238500"/>
            <a:ext cx="2133600" cy="254000"/>
          </a:xfrm>
          <a:custGeom>
            <a:avLst/>
            <a:gdLst>
              <a:gd name="T0" fmla="*/ 153517354 w 21600"/>
              <a:gd name="T1" fmla="*/ 0 h 21600"/>
              <a:gd name="T2" fmla="*/ 0 w 21600"/>
              <a:gd name="T3" fmla="*/ 2150533 h 21600"/>
              <a:gd name="T4" fmla="*/ 153517354 w 21600"/>
              <a:gd name="T5" fmla="*/ 4301067 h 21600"/>
              <a:gd name="T6" fmla="*/ 210752289 w 21600"/>
              <a:gd name="T7" fmla="*/ 215053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6450 h 21600"/>
              <a:gd name="T14" fmla="*/ 19237 w 21600"/>
              <a:gd name="T15" fmla="*/ 1515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5734" y="0"/>
                </a:moveTo>
                <a:lnTo>
                  <a:pt x="15734" y="6450"/>
                </a:lnTo>
                <a:lnTo>
                  <a:pt x="3375" y="6450"/>
                </a:lnTo>
                <a:lnTo>
                  <a:pt x="3375" y="15150"/>
                </a:lnTo>
                <a:lnTo>
                  <a:pt x="15734" y="15150"/>
                </a:lnTo>
                <a:lnTo>
                  <a:pt x="15734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6450"/>
                </a:moveTo>
                <a:lnTo>
                  <a:pt x="1350" y="15150"/>
                </a:lnTo>
                <a:lnTo>
                  <a:pt x="2700" y="15150"/>
                </a:lnTo>
                <a:lnTo>
                  <a:pt x="2700" y="6450"/>
                </a:lnTo>
                <a:close/>
              </a:path>
              <a:path w="21600" h="21600">
                <a:moveTo>
                  <a:pt x="0" y="6450"/>
                </a:moveTo>
                <a:lnTo>
                  <a:pt x="0" y="15150"/>
                </a:lnTo>
                <a:lnTo>
                  <a:pt x="675" y="15150"/>
                </a:lnTo>
                <a:lnTo>
                  <a:pt x="675" y="6450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CL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3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2800"/>
                            </p:stCondLst>
                            <p:childTnLst>
                              <p:par>
                                <p:cTn id="13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17800"/>
                            </p:stCondLst>
                            <p:childTnLst>
                              <p:par>
                                <p:cTn id="18" presetID="15" presetClass="entr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18800"/>
                            </p:stCondLst>
                            <p:childTnLst>
                              <p:par>
                                <p:cTn id="2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4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65BD7685-BE1D-4CD3-9EB8-3FE5B675E3F4}" type="slidenum">
              <a:rPr lang="en-GB" altLang="es-CL" sz="1400" smtClean="0">
                <a:solidFill>
                  <a:srgbClr val="000000"/>
                </a:solidFill>
              </a:rPr>
              <a:pPr eaLnBrk="1" hangingPunct="1"/>
              <a:t>5</a:t>
            </a:fld>
            <a:endParaRPr lang="en-GB" altLang="es-CL" sz="1400" smtClean="0">
              <a:solidFill>
                <a:srgbClr val="000000"/>
              </a:solidFill>
            </a:endParaRPr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08000"/>
            <a:ext cx="7772400" cy="445823"/>
          </a:xfrm>
          <a:gradFill rotWithShape="0">
            <a:gsLst>
              <a:gs pos="0">
                <a:srgbClr val="000000"/>
              </a:gs>
              <a:gs pos="50000">
                <a:srgbClr val="FEFEFE"/>
              </a:gs>
              <a:gs pos="100000">
                <a:srgbClr val="000000"/>
              </a:gs>
            </a:gsLst>
            <a:lin ang="5400000" scaled="1"/>
          </a:gradFill>
          <a:ln w="76320">
            <a:solidFill>
              <a:srgbClr val="000000"/>
            </a:solidFill>
            <a:miter lim="800000"/>
          </a:ln>
          <a:effectLst>
            <a:outerShdw dist="53966" dir="13500000" algn="ctr" rotWithShape="0">
              <a:srgbClr val="808080"/>
            </a:outerShdw>
          </a:effectLst>
        </p:spPr>
        <p:txBody>
          <a:bodyPr/>
          <a:lstStyle/>
          <a:p>
            <a:pPr eaLnBrk="1" hangingPunct="1">
              <a:lnSpc>
                <a:spcPct val="100000"/>
              </a:lnSpc>
              <a:buClr>
                <a:srgbClr val="FF0066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smtClean="0">
                <a:solidFill>
                  <a:srgbClr val="FF0066"/>
                </a:solidFill>
                <a:ea typeface="+mj-ea"/>
              </a:rPr>
              <a:t>4.- LAS POTENCIAS DE BASE 10</a:t>
            </a: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33400" y="1651000"/>
            <a:ext cx="8001000" cy="1651000"/>
          </a:xfrm>
          <a:prstGeom prst="rect">
            <a:avLst/>
          </a:prstGeom>
          <a:gradFill rotWithShape="0">
            <a:gsLst>
              <a:gs pos="0">
                <a:srgbClr val="9A9AC1"/>
              </a:gs>
              <a:gs pos="50000">
                <a:srgbClr val="CCCCFF"/>
              </a:gs>
              <a:gs pos="100000">
                <a:srgbClr val="9A9AC1"/>
              </a:gs>
            </a:gsLst>
            <a:lin ang="5400000" scaled="1"/>
          </a:gradFill>
          <a:ln w="7632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endParaRPr lang="es-ES" altLang="es-CL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98526" y="1558396"/>
            <a:ext cx="77882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endParaRPr lang="es-ES" altLang="es-CL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905001" y="1841500"/>
            <a:ext cx="5942013" cy="1571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es-CL" sz="3200" b="1">
                <a:solidFill>
                  <a:srgbClr val="000000"/>
                </a:solidFill>
              </a:rPr>
              <a:t>Toda potencia de base 10 es igual a la unidad seguida de tantos ceros como indica el exponente.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533400" y="3556000"/>
            <a:ext cx="8001000" cy="1524000"/>
          </a:xfrm>
          <a:prstGeom prst="rect">
            <a:avLst/>
          </a:prstGeom>
          <a:gradFill rotWithShape="0">
            <a:gsLst>
              <a:gs pos="0">
                <a:srgbClr val="FF0066"/>
              </a:gs>
              <a:gs pos="50000">
                <a:srgbClr val="CCCCFF"/>
              </a:gs>
              <a:gs pos="100000">
                <a:srgbClr val="FF0066"/>
              </a:gs>
            </a:gsLst>
            <a:lin ang="5400000" scaled="1"/>
          </a:gradFill>
          <a:ln w="76320">
            <a:solidFill>
              <a:srgbClr val="0066FF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es-CL" sz="3600">
                <a:solidFill>
                  <a:srgbClr val="000000"/>
                </a:solidFill>
              </a:rPr>
              <a:t>10 x 10 x 10 = 10   = 1.000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sz="3600">
                <a:solidFill>
                  <a:srgbClr val="000000"/>
                </a:solidFill>
              </a:rPr>
              <a:t>10 x 10 x 10 x 10 x 10 x = 10   = 100.000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5181600" y="3746500"/>
            <a:ext cx="381000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1500"/>
              </a:spcBef>
            </a:pPr>
            <a:r>
              <a:rPr lang="en-GB" altLang="es-CL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6096000" y="4254500"/>
            <a:ext cx="457200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1500"/>
              </a:spcBef>
            </a:pPr>
            <a:r>
              <a:rPr lang="en-GB" altLang="es-CL">
                <a:solidFill>
                  <a:srgbClr val="000000"/>
                </a:solidFill>
              </a:rPr>
              <a:t>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7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3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withGroup">
                            <p:stCondLst>
                              <p:cond delay="7200"/>
                            </p:stCondLst>
                            <p:childTnLst>
                              <p:par>
                                <p:cTn id="2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3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14100"/>
                            </p:stCondLst>
                            <p:childTnLst>
                              <p:par>
                                <p:cTn id="27" presetID="7" presetClass="entr" presetSubtype="4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withGroup">
                            <p:stCondLst>
                              <p:cond delay="15100"/>
                            </p:stCondLst>
                            <p:childTnLst>
                              <p:par>
                                <p:cTn id="32" presetID="7" presetClass="entr" presetSubtype="4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4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C1AD4D6D-9F97-41D7-8208-02A13AA3594D}" type="slidenum">
              <a:rPr lang="en-GB" altLang="es-CL" sz="1400" smtClean="0">
                <a:solidFill>
                  <a:srgbClr val="000000"/>
                </a:solidFill>
              </a:rPr>
              <a:pPr eaLnBrk="1" hangingPunct="1"/>
              <a:t>6</a:t>
            </a:fld>
            <a:endParaRPr lang="en-GB" altLang="es-CL" sz="1400" smtClean="0">
              <a:solidFill>
                <a:srgbClr val="000000"/>
              </a:solidFill>
            </a:endParaRPr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08000"/>
            <a:ext cx="7772400" cy="952500"/>
          </a:xfrm>
          <a:gradFill rotWithShape="0">
            <a:gsLst>
              <a:gs pos="0">
                <a:srgbClr val="000000"/>
              </a:gs>
              <a:gs pos="50000">
                <a:srgbClr val="FEFEFE"/>
              </a:gs>
              <a:gs pos="100000">
                <a:srgbClr val="000000"/>
              </a:gs>
            </a:gsLst>
            <a:lin ang="5400000" scaled="1"/>
          </a:gradFill>
          <a:effectLst>
            <a:outerShdw dist="107933" dir="13500000" algn="ctr" rotWithShape="0">
              <a:srgbClr val="808080"/>
            </a:outerShdw>
          </a:effectLst>
        </p:spPr>
        <p:txBody>
          <a:bodyPr/>
          <a:lstStyle/>
          <a:p>
            <a:pPr eaLnBrk="1" hangingPunct="1">
              <a:lnSpc>
                <a:spcPct val="100000"/>
              </a:lnSpc>
              <a:buClr>
                <a:srgbClr val="FF0066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smtClean="0">
                <a:solidFill>
                  <a:srgbClr val="FF0066"/>
                </a:solidFill>
                <a:ea typeface="+mj-ea"/>
              </a:rPr>
              <a:t>5.- DESCOMPOSICIÓN DE UN NÚMERO EN POTENCIAS DE BASE 10</a:t>
            </a: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533400" y="1841500"/>
            <a:ext cx="8001000" cy="114300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66CCFF"/>
              </a:gs>
              <a:gs pos="100000">
                <a:srgbClr val="0066FF"/>
              </a:gs>
            </a:gsLst>
            <a:lin ang="5400000" scaled="1"/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es-CL" sz="3200" b="1">
                <a:solidFill>
                  <a:srgbClr val="000000"/>
                </a:solidFill>
              </a:rPr>
              <a:t>Cualquier número se puede descomponer en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sz="3200" b="1">
                <a:solidFill>
                  <a:srgbClr val="000000"/>
                </a:solidFill>
              </a:rPr>
              <a:t>una suma de potencias de base 10..</a:t>
            </a:r>
          </a:p>
        </p:txBody>
      </p:sp>
      <p:sp>
        <p:nvSpPr>
          <p:cNvPr id="8195" name="Oval 3"/>
          <p:cNvSpPr>
            <a:spLocks noChangeArrowheads="1"/>
          </p:cNvSpPr>
          <p:nvPr/>
        </p:nvSpPr>
        <p:spPr bwMode="auto">
          <a:xfrm>
            <a:off x="762000" y="3619500"/>
            <a:ext cx="7772400" cy="1206500"/>
          </a:xfrm>
          <a:prstGeom prst="ellipse">
            <a:avLst/>
          </a:prstGeom>
          <a:gradFill rotWithShape="0">
            <a:gsLst>
              <a:gs pos="0">
                <a:srgbClr val="FF00FF"/>
              </a:gs>
              <a:gs pos="50000">
                <a:srgbClr val="CCCCFF"/>
              </a:gs>
              <a:gs pos="100000">
                <a:srgbClr val="FF00FF"/>
              </a:gs>
            </a:gsLst>
            <a:lin ang="5400000" scaled="1"/>
          </a:gradFill>
          <a:ln w="76320">
            <a:solidFill>
              <a:srgbClr val="000000"/>
            </a:solidFill>
            <a:miter lim="800000"/>
            <a:headEnd/>
            <a:tailEnd/>
          </a:ln>
          <a:effectLst>
            <a:outerShdw dist="107933" dir="13500000" algn="ctr" rotWithShape="0">
              <a:srgbClr val="808080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>
                <a:srgbClr val="3333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>
                <a:solidFill>
                  <a:srgbClr val="3333CC"/>
                </a:solidFill>
                <a:ea typeface="+mn-ea"/>
              </a:rPr>
              <a:t>40.623 = 4 x 10 + 6 x 10 + 2 x 10</a:t>
            </a:r>
            <a:r>
              <a:rPr lang="en-GB" sz="3600">
                <a:solidFill>
                  <a:srgbClr val="3333CC"/>
                </a:solidFill>
                <a:ea typeface="+mn-ea"/>
              </a:rPr>
              <a:t>  + 3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962400" y="3873500"/>
            <a:ext cx="304800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1500"/>
              </a:spcBef>
            </a:pPr>
            <a:r>
              <a:rPr lang="en-GB" altLang="es-CL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486400" y="3873500"/>
            <a:ext cx="304800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1500"/>
              </a:spcBef>
            </a:pPr>
            <a:r>
              <a:rPr lang="en-GB" altLang="es-CL">
                <a:solidFill>
                  <a:srgbClr val="000000"/>
                </a:solidFill>
              </a:rPr>
              <a:t>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3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4700"/>
                            </p:stCondLst>
                            <p:childTnLst>
                              <p:par>
                                <p:cTn id="13" presetID="15" presetClass="entr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15950"/>
                            </p:stCondLst>
                            <p:childTnLst>
                              <p:par>
                                <p:cTn id="20" presetID="1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withGroup">
                            <p:stCondLst>
                              <p:cond delay="16950"/>
                            </p:stCondLst>
                            <p:childTnLst>
                              <p:par>
                                <p:cTn id="27" presetID="1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4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9A583C75-6B15-4E6E-A312-78AD6AA15969}" type="slidenum">
              <a:rPr lang="en-GB" altLang="es-CL" sz="1400" smtClean="0">
                <a:solidFill>
                  <a:srgbClr val="000000"/>
                </a:solidFill>
              </a:rPr>
              <a:pPr eaLnBrk="1" hangingPunct="1"/>
              <a:t>7</a:t>
            </a:fld>
            <a:endParaRPr lang="en-GB" altLang="es-CL" sz="1400" smtClean="0">
              <a:solidFill>
                <a:srgbClr val="000000"/>
              </a:solidFill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08000"/>
            <a:ext cx="7772400" cy="509323"/>
          </a:xfrm>
          <a:gradFill rotWithShape="0">
            <a:gsLst>
              <a:gs pos="0">
                <a:srgbClr val="000000"/>
              </a:gs>
              <a:gs pos="50000">
                <a:srgbClr val="FEFEFE"/>
              </a:gs>
              <a:gs pos="100000">
                <a:srgbClr val="000000"/>
              </a:gs>
            </a:gsLst>
            <a:lin ang="5400000" scaled="1"/>
          </a:gradFill>
          <a:ln w="76320">
            <a:solidFill>
              <a:srgbClr val="000000"/>
            </a:solidFill>
            <a:miter lim="800000"/>
          </a:ln>
          <a:effectLst>
            <a:outerShdw dist="53966" dir="13500000" algn="ctr" rotWithShape="0">
              <a:srgbClr val="808080"/>
            </a:outerShdw>
          </a:effectLst>
        </p:spPr>
        <p:txBody>
          <a:bodyPr/>
          <a:lstStyle/>
          <a:p>
            <a:pPr eaLnBrk="1" hangingPunct="1">
              <a:lnSpc>
                <a:spcPct val="100000"/>
              </a:lnSpc>
              <a:buClr>
                <a:srgbClr val="FF0066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smtClean="0">
                <a:solidFill>
                  <a:srgbClr val="FF0066"/>
                </a:solidFill>
                <a:ea typeface="+mj-ea"/>
              </a:rPr>
              <a:t>6.- LA RAÍZ CUADRADA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09600" y="1397000"/>
            <a:ext cx="7848600" cy="13335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100000">
                <a:srgbClr val="CCCCFF"/>
              </a:gs>
            </a:gsLst>
            <a:lin ang="5400000" scaled="1"/>
          </a:gradFill>
          <a:ln w="76320">
            <a:solidFill>
              <a:srgbClr val="FF0066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es-CL" sz="3200" b="1">
                <a:solidFill>
                  <a:srgbClr val="000000"/>
                </a:solidFill>
              </a:rPr>
              <a:t>La raíz cuadrada de un número es otro 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sz="3200" b="1">
                <a:solidFill>
                  <a:srgbClr val="000000"/>
                </a:solidFill>
              </a:rPr>
              <a:t>número que elevado al cuadrado nos da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es-CL" sz="3200" b="1">
                <a:solidFill>
                  <a:srgbClr val="000000"/>
                </a:solidFill>
              </a:rPr>
              <a:t>el primero.</a:t>
            </a:r>
          </a:p>
        </p:txBody>
      </p:sp>
      <p:sp>
        <p:nvSpPr>
          <p:cNvPr id="9219" name="Oval 3"/>
          <p:cNvSpPr>
            <a:spLocks noChangeArrowheads="1"/>
          </p:cNvSpPr>
          <p:nvPr/>
        </p:nvSpPr>
        <p:spPr bwMode="auto">
          <a:xfrm>
            <a:off x="1600200" y="2984500"/>
            <a:ext cx="6324600" cy="2095500"/>
          </a:xfrm>
          <a:prstGeom prst="ellips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76320">
            <a:solidFill>
              <a:srgbClr val="0066FF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en-GB" altLang="es-CL" sz="3200" b="1">
                <a:solidFill>
                  <a:srgbClr val="000000"/>
                </a:solidFill>
              </a:rPr>
              <a:t> 49  = 7              7 x 7 = 49</a:t>
            </a: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4114800" y="3873500"/>
            <a:ext cx="914400" cy="317500"/>
          </a:xfrm>
          <a:prstGeom prst="rightArrow">
            <a:avLst>
              <a:gd name="adj1" fmla="val 50000"/>
              <a:gd name="adj2" fmla="val 60000"/>
            </a:avLst>
          </a:prstGeom>
          <a:solidFill>
            <a:srgbClr val="00CC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endParaRPr lang="es-ES" altLang="es-CL"/>
          </a:p>
        </p:txBody>
      </p:sp>
      <p:pic>
        <p:nvPicPr>
          <p:cNvPr id="1026" name="Picture 2" descr="https://jhosesin.files.wordpress.com/2011/12/potenciasyraices_html_m7126545f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374" y="3620572"/>
            <a:ext cx="1081329" cy="62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par>
                                      <p:cTn id="10"/>
                                    </p:par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5825"/>
                            </p:stCondLst>
                            <p:childTnLst>
                              <p:par>
                                <p:cTn id="14" presetID="2" presetClass="entr" presetSubtype="12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3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withGroup">
                            <p:stCondLst>
                              <p:cond delay="8525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4 Marcador de número de diapositiva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/>
            <a:fld id="{134D44BE-6663-4840-AF01-5E5D33EB0815}" type="slidenum">
              <a:rPr lang="en-GB" altLang="es-CL" sz="1400" smtClean="0">
                <a:solidFill>
                  <a:srgbClr val="000000"/>
                </a:solidFill>
              </a:rPr>
              <a:pPr eaLnBrk="1" hangingPunct="1"/>
              <a:t>8</a:t>
            </a:fld>
            <a:endParaRPr lang="en-GB" altLang="es-CL" sz="1400" smtClean="0">
              <a:solidFill>
                <a:srgbClr val="000000"/>
              </a:solidFill>
            </a:endParaRPr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508000"/>
            <a:ext cx="7772400" cy="509323"/>
          </a:xfrm>
          <a:gradFill rotWithShape="0">
            <a:gsLst>
              <a:gs pos="0">
                <a:srgbClr val="000000"/>
              </a:gs>
              <a:gs pos="50000">
                <a:srgbClr val="FEFEFE"/>
              </a:gs>
              <a:gs pos="100000">
                <a:srgbClr val="000000"/>
              </a:gs>
            </a:gsLst>
            <a:lin ang="5400000" scaled="1"/>
          </a:gradFill>
          <a:ln w="76320">
            <a:solidFill>
              <a:srgbClr val="000000"/>
            </a:solidFill>
            <a:miter lim="800000"/>
          </a:ln>
          <a:effectLst>
            <a:outerShdw dist="107933" dir="13500000" algn="ctr" rotWithShape="0">
              <a:srgbClr val="808080"/>
            </a:outerShdw>
          </a:effectLst>
        </p:spPr>
        <p:txBody>
          <a:bodyPr/>
          <a:lstStyle/>
          <a:p>
            <a:pPr eaLnBrk="1" hangingPunct="1">
              <a:lnSpc>
                <a:spcPct val="100000"/>
              </a:lnSpc>
              <a:buClr>
                <a:srgbClr val="FF0066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2800" smtClean="0">
                <a:solidFill>
                  <a:srgbClr val="FF0066"/>
                </a:solidFill>
                <a:ea typeface="+mj-ea"/>
              </a:rPr>
              <a:t>7.- LA RAÍZ CUADRADA APROXIMADA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438400" y="1270000"/>
            <a:ext cx="5029200" cy="1905000"/>
          </a:xfrm>
          <a:prstGeom prst="rect">
            <a:avLst/>
          </a:prstGeom>
          <a:gradFill rotWithShape="0">
            <a:gsLst>
              <a:gs pos="0">
                <a:srgbClr val="CCCCFF"/>
              </a:gs>
              <a:gs pos="50000">
                <a:srgbClr val="FFFFFF"/>
              </a:gs>
              <a:gs pos="100000">
                <a:srgbClr val="CCCCFF"/>
              </a:gs>
            </a:gsLst>
            <a:lin ang="5400000" scaled="1"/>
          </a:gradFill>
          <a:ln w="76320">
            <a:solidFill>
              <a:srgbClr val="000000"/>
            </a:solidFill>
            <a:miter lim="800000"/>
            <a:headEnd/>
            <a:tailEnd/>
          </a:ln>
          <a:effectLst>
            <a:outerShdw dist="107933" dir="13500000" algn="ctr" rotWithShape="0">
              <a:srgbClr val="808080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>
                <a:srgbClr val="FF0066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>
                <a:solidFill>
                  <a:srgbClr val="FF0066"/>
                </a:solidFill>
                <a:ea typeface="+mn-ea"/>
              </a:rPr>
              <a:t>40 &gt; 6 </a:t>
            </a:r>
          </a:p>
          <a:p>
            <a:pPr algn="ctr">
              <a:lnSpc>
                <a:spcPct val="100000"/>
              </a:lnSpc>
              <a:buClr>
                <a:srgbClr val="FF0066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 sz="3200">
              <a:solidFill>
                <a:srgbClr val="FF0066"/>
              </a:solidFill>
              <a:ea typeface="+mn-ea"/>
            </a:endParaRPr>
          </a:p>
          <a:p>
            <a:pPr algn="ctr">
              <a:lnSpc>
                <a:spcPct val="100000"/>
              </a:lnSpc>
              <a:buClr>
                <a:srgbClr val="FF0066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200">
                <a:solidFill>
                  <a:srgbClr val="FF0066"/>
                </a:solidFill>
                <a:ea typeface="+mn-ea"/>
              </a:rPr>
              <a:t>40 &lt; 7 </a:t>
            </a:r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304800" y="3175000"/>
            <a:ext cx="8534400" cy="2130772"/>
          </a:xfrm>
          <a:prstGeom prst="ellipse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76320">
            <a:solidFill>
              <a:srgbClr val="000000"/>
            </a:solidFill>
            <a:miter lim="800000"/>
            <a:headEnd/>
            <a:tailEnd/>
          </a:ln>
          <a:effectLst>
            <a:outerShdw dist="107933" dir="13500000" algn="ctr" rotWithShape="0">
              <a:srgbClr val="808080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Clr>
                <a:srgbClr val="0066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b="1">
                <a:solidFill>
                  <a:srgbClr val="0066FF"/>
                </a:solidFill>
                <a:ea typeface="+mn-ea"/>
              </a:rPr>
              <a:t>        40 es un número mayor que 6 y menor que 7. Por tanto</a:t>
            </a:r>
            <a:r>
              <a:rPr lang="en-GB">
                <a:solidFill>
                  <a:srgbClr val="0066FF"/>
                </a:solidFill>
                <a:ea typeface="+mn-ea"/>
              </a:rPr>
              <a:t>,</a:t>
            </a:r>
          </a:p>
          <a:p>
            <a:pPr algn="ctr">
              <a:lnSpc>
                <a:spcPct val="100000"/>
              </a:lnSpc>
              <a:buClr>
                <a:srgbClr val="0066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lang="en-GB">
              <a:solidFill>
                <a:srgbClr val="0066FF"/>
              </a:solidFill>
              <a:ea typeface="+mn-ea"/>
            </a:endParaRPr>
          </a:p>
          <a:p>
            <a:pPr algn="ctr">
              <a:lnSpc>
                <a:spcPct val="100000"/>
              </a:lnSpc>
              <a:buClr>
                <a:srgbClr val="0066FF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>
                <a:solidFill>
                  <a:srgbClr val="0066FF"/>
                </a:solidFill>
                <a:ea typeface="+mn-ea"/>
              </a:rPr>
              <a:t>     </a:t>
            </a:r>
            <a:r>
              <a:rPr lang="en-GB" b="1">
                <a:solidFill>
                  <a:srgbClr val="0066FF"/>
                </a:solidFill>
                <a:ea typeface="+mn-ea"/>
              </a:rPr>
              <a:t>40</a:t>
            </a:r>
            <a:r>
              <a:rPr lang="en-GB">
                <a:solidFill>
                  <a:srgbClr val="0066FF"/>
                </a:solidFill>
                <a:ea typeface="+mn-ea"/>
              </a:rPr>
              <a:t> </a:t>
            </a:r>
            <a:r>
              <a:rPr lang="en-GB" b="1">
                <a:solidFill>
                  <a:srgbClr val="0066FF"/>
                </a:solidFill>
                <a:ea typeface="+mn-ea"/>
              </a:rPr>
              <a:t>es un número decimal comprendido entre 6 y 7.</a:t>
            </a:r>
          </a:p>
        </p:txBody>
      </p:sp>
      <p:pic>
        <p:nvPicPr>
          <p:cNvPr id="19" name="Picture 2" descr="https://jhosesin.files.wordpress.com/2011/12/potenciasyraices_html_m7126545f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736" y="1477347"/>
            <a:ext cx="1081329" cy="62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s://jhosesin.files.wordpress.com/2011/12/potenciasyraices_html_m7126545f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735" y="2222500"/>
            <a:ext cx="1081329" cy="629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s://jhosesin.files.wordpress.com/2011/12/potenciasyraices_html_m7126545f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636011"/>
            <a:ext cx="742813" cy="43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s://jhosesin.files.wordpress.com/2011/12/potenciasyraices_html_m7126545f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873" y="4335864"/>
            <a:ext cx="742813" cy="432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98718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75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3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8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8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8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3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800"/>
                            </p:stCondLst>
                            <p:childTnLst>
                              <p:par>
                                <p:cTn id="35" presetID="2" presetClass="entr" presetSubtype="6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>
              <a:defRPr/>
            </a:pPr>
            <a:fld id="{3057AD6B-42BF-4C3F-86A7-15DCAA6E3F8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sp>
        <p:nvSpPr>
          <p:cNvPr id="7" name="6 CuadroTexto">
            <a:hlinkClick r:id="rId3" action="ppaction://hlinkfile"/>
          </p:cNvPr>
          <p:cNvSpPr txBox="1"/>
          <p:nvPr/>
        </p:nvSpPr>
        <p:spPr>
          <a:xfrm>
            <a:off x="2506323" y="2497460"/>
            <a:ext cx="2376264" cy="1144929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dirty="0" smtClean="0">
                <a:hlinkClick r:id="rId4" action="ppaction://hlinkfile"/>
              </a:rPr>
              <a:t>CALCULAR </a:t>
            </a:r>
          </a:p>
          <a:p>
            <a:pPr algn="ctr"/>
            <a:r>
              <a:rPr lang="es-CL" dirty="0" smtClean="0">
                <a:hlinkClick r:id="rId4" action="ppaction://hlinkfile"/>
              </a:rPr>
              <a:t>RAICES</a:t>
            </a:r>
          </a:p>
          <a:p>
            <a:pPr algn="ctr"/>
            <a:r>
              <a:rPr lang="es-CL" dirty="0" smtClean="0">
                <a:hlinkClick r:id="rId4" action="ppaction://hlinkfile"/>
              </a:rPr>
              <a:t>CUADRADAS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7174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Times New Roman"/>
        <a:ea typeface=""/>
        <a:cs typeface="Lucida Sans Unicode"/>
      </a:majorFont>
      <a:minorFont>
        <a:latin typeface="Times New Roman"/>
        <a:ea typeface="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Lucida Sans Unicode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Lucida Sans Unicode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555</Words>
  <Application>Microsoft Office PowerPoint</Application>
  <PresentationFormat>Presentación en pantalla (16:10)</PresentationFormat>
  <Paragraphs>99</Paragraphs>
  <Slides>10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3.- POTENCIA DE UN NÚMERO NATURAL</vt:lpstr>
      <vt:lpstr>4.- LAS POTENCIAS DE BASE 10</vt:lpstr>
      <vt:lpstr>5.- DESCOMPOSICIÓN DE UN NÚMERO EN POTENCIAS DE BASE 10</vt:lpstr>
      <vt:lpstr>6.- LA RAÍZ CUADRADA</vt:lpstr>
      <vt:lpstr>7.- LA RAÍZ CUADRADA APROXIMADA</vt:lpstr>
      <vt:lpstr>Presentación de PowerPoint</vt:lpstr>
      <vt:lpstr>EN RESUMEN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2:                   POTENCIAS Y RAÍCES</dc:title>
  <dc:creator>Jesús Domínguez</dc:creator>
  <cp:lastModifiedBy>Miguel</cp:lastModifiedBy>
  <cp:revision>18</cp:revision>
  <dcterms:modified xsi:type="dcterms:W3CDTF">2015-09-07T18:44:07Z</dcterms:modified>
</cp:coreProperties>
</file>